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76"/>
  </p:notesMasterIdLst>
  <p:sldIdLst>
    <p:sldId id="689" r:id="rId2"/>
    <p:sldId id="256" r:id="rId3"/>
    <p:sldId id="675" r:id="rId4"/>
    <p:sldId id="676" r:id="rId5"/>
    <p:sldId id="684" r:id="rId6"/>
    <p:sldId id="671" r:id="rId7"/>
    <p:sldId id="686" r:id="rId8"/>
    <p:sldId id="743" r:id="rId9"/>
    <p:sldId id="744" r:id="rId10"/>
    <p:sldId id="745" r:id="rId11"/>
    <p:sldId id="681" r:id="rId12"/>
    <p:sldId id="746" r:id="rId13"/>
    <p:sldId id="677" r:id="rId14"/>
    <p:sldId id="680" r:id="rId15"/>
    <p:sldId id="741" r:id="rId16"/>
    <p:sldId id="742" r:id="rId17"/>
    <p:sldId id="682" r:id="rId18"/>
    <p:sldId id="683" r:id="rId19"/>
    <p:sldId id="670" r:id="rId20"/>
    <p:sldId id="673" r:id="rId21"/>
    <p:sldId id="690" r:id="rId22"/>
    <p:sldId id="687" r:id="rId23"/>
    <p:sldId id="688" r:id="rId24"/>
    <p:sldId id="738" r:id="rId25"/>
    <p:sldId id="739" r:id="rId26"/>
    <p:sldId id="685" r:id="rId27"/>
    <p:sldId id="740" r:id="rId28"/>
    <p:sldId id="691" r:id="rId29"/>
    <p:sldId id="692" r:id="rId30"/>
    <p:sldId id="693" r:id="rId31"/>
    <p:sldId id="694" r:id="rId32"/>
    <p:sldId id="695" r:id="rId33"/>
    <p:sldId id="696" r:id="rId34"/>
    <p:sldId id="697" r:id="rId35"/>
    <p:sldId id="698" r:id="rId36"/>
    <p:sldId id="699" r:id="rId37"/>
    <p:sldId id="700" r:id="rId38"/>
    <p:sldId id="701" r:id="rId39"/>
    <p:sldId id="702" r:id="rId40"/>
    <p:sldId id="703" r:id="rId41"/>
    <p:sldId id="704" r:id="rId42"/>
    <p:sldId id="705" r:id="rId43"/>
    <p:sldId id="706" r:id="rId44"/>
    <p:sldId id="707" r:id="rId45"/>
    <p:sldId id="708" r:id="rId46"/>
    <p:sldId id="710" r:id="rId47"/>
    <p:sldId id="711" r:id="rId48"/>
    <p:sldId id="712" r:id="rId49"/>
    <p:sldId id="713" r:id="rId50"/>
    <p:sldId id="714" r:id="rId51"/>
    <p:sldId id="715" r:id="rId52"/>
    <p:sldId id="716" r:id="rId53"/>
    <p:sldId id="723" r:id="rId54"/>
    <p:sldId id="725" r:id="rId55"/>
    <p:sldId id="726" r:id="rId56"/>
    <p:sldId id="727" r:id="rId57"/>
    <p:sldId id="717" r:id="rId58"/>
    <p:sldId id="720" r:id="rId59"/>
    <p:sldId id="721" r:id="rId60"/>
    <p:sldId id="722" r:id="rId61"/>
    <p:sldId id="724" r:id="rId62"/>
    <p:sldId id="728" r:id="rId63"/>
    <p:sldId id="718" r:id="rId64"/>
    <p:sldId id="719" r:id="rId65"/>
    <p:sldId id="729" r:id="rId66"/>
    <p:sldId id="730" r:id="rId67"/>
    <p:sldId id="731" r:id="rId68"/>
    <p:sldId id="732" r:id="rId69"/>
    <p:sldId id="733" r:id="rId70"/>
    <p:sldId id="679" r:id="rId71"/>
    <p:sldId id="734" r:id="rId72"/>
    <p:sldId id="735" r:id="rId73"/>
    <p:sldId id="736" r:id="rId74"/>
    <p:sldId id="737" r:id="rId75"/>
  </p:sldIdLst>
  <p:sldSz cx="12192000" cy="6858000"/>
  <p:notesSz cx="6858000" cy="9144000"/>
  <p:embeddedFontLst>
    <p:embeddedFont>
      <p:font typeface="AppleSDGothicNeoB00" panose="02000503000000000000" pitchFamily="2" charset="-127"/>
      <p:regular r:id="rId77"/>
    </p:embeddedFont>
    <p:embeddedFont>
      <p:font typeface="AppleSDGothicNeoH00" panose="02000503000000000000" pitchFamily="2" charset="-127"/>
      <p:regular r:id="rId78"/>
    </p:embeddedFont>
    <p:embeddedFont>
      <p:font typeface="나눔바른고딕" panose="020B0603020101020101" pitchFamily="50" charset="-127"/>
      <p:regular r:id="rId79"/>
      <p:bold r:id="rId80"/>
    </p:embeddedFont>
    <p:embeddedFont>
      <p:font typeface="맑은 고딕" panose="020B0503020000020004" pitchFamily="50" charset="-127"/>
      <p:regular r:id="rId81"/>
      <p:bold r:id="rId8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A31515"/>
    <a:srgbClr val="008000"/>
    <a:srgbClr val="F9A130"/>
    <a:srgbClr val="F99F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12C8C85-51F0-491E-9774-3900AFEF0FD7}" styleName="밝은 스타일 2 - 강조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4" autoAdjust="0"/>
    <p:restoredTop sz="81400" autoAdjust="0"/>
  </p:normalViewPr>
  <p:slideViewPr>
    <p:cSldViewPr snapToGrid="0">
      <p:cViewPr varScale="1">
        <p:scale>
          <a:sx n="86" d="100"/>
          <a:sy n="86" d="100"/>
        </p:scale>
        <p:origin x="114" y="600"/>
      </p:cViewPr>
      <p:guideLst/>
    </p:cSldViewPr>
  </p:slideViewPr>
  <p:outlineViewPr>
    <p:cViewPr>
      <p:scale>
        <a:sx n="33" d="100"/>
        <a:sy n="33" d="100"/>
      </p:scale>
      <p:origin x="0" y="-702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64" d="100"/>
          <a:sy n="64" d="100"/>
        </p:scale>
        <p:origin x="2226" y="5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font" Target="fonts/font3.fntdata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font" Target="fonts/font1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font" Target="fonts/font4.fntdata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font" Target="fonts/font2.fntdata"/><Relationship Id="rId81" Type="http://schemas.openxmlformats.org/officeDocument/2006/relationships/font" Target="fonts/font5.fntdata"/><Relationship Id="rId86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F3F159-7250-4DD4-91C2-13B35D56E1AF}" type="datetimeFigureOut">
              <a:rPr lang="ko-KR" altLang="en-US" smtClean="0"/>
              <a:t>01-12(Sun)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9E5BFC-1559-42F1-8940-AB342D56BF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04593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53617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https://devbong.tistory.com/34</a:t>
            </a:r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42802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https://devbong.tistory.com/34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75423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https://devbong.tistory.com/34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11476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https://itisguide.tistory.com/4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39045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Embedded Resource: </a:t>
            </a:r>
            <a:r>
              <a:rPr lang="ko-KR" altLang="en-US" dirty="0"/>
              <a:t>주로 데이터 파일</a:t>
            </a:r>
            <a:r>
              <a:rPr lang="en-US" altLang="ko-KR" dirty="0"/>
              <a:t>, </a:t>
            </a:r>
            <a:r>
              <a:rPr lang="ko-KR" altLang="en-US" dirty="0"/>
              <a:t>이미지 등 비정적 파일을 어셈블리에 포함시킬 때 사용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Resource: WPF </a:t>
            </a:r>
            <a:r>
              <a:rPr lang="ko-KR" altLang="en-US" dirty="0"/>
              <a:t>애플리케이션 내에서 스타일</a:t>
            </a:r>
            <a:r>
              <a:rPr lang="en-US" altLang="ko-KR" dirty="0"/>
              <a:t>, </a:t>
            </a:r>
            <a:r>
              <a:rPr lang="ko-KR" altLang="en-US" dirty="0"/>
              <a:t>컨트롤 템플릿 등 </a:t>
            </a:r>
            <a:r>
              <a:rPr lang="en-US" altLang="ko-KR" dirty="0"/>
              <a:t>UI </a:t>
            </a:r>
            <a:r>
              <a:rPr lang="ko-KR" altLang="en-US" dirty="0"/>
              <a:t>관련 리소스를 정의할 때 사용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56223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initializecomponent</a:t>
            </a:r>
            <a:r>
              <a:rPr lang="en-US" altLang="ko-KR" dirty="0"/>
              <a:t>' </a:t>
            </a:r>
            <a:r>
              <a:rPr lang="ko-KR" altLang="en-US" dirty="0"/>
              <a:t>이름이 현재 컨텍스트에 없습니다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라는 에러가 나오면 </a:t>
            </a:r>
            <a:r>
              <a:rPr lang="en-US" altLang="ko-KR" dirty="0"/>
              <a:t>.vs </a:t>
            </a:r>
            <a:r>
              <a:rPr lang="ko-KR" altLang="en-US" dirty="0"/>
              <a:t>폴더를 지우고 </a:t>
            </a:r>
            <a:r>
              <a:rPr lang="en-US" altLang="ko-KR" dirty="0"/>
              <a:t>vs</a:t>
            </a:r>
            <a:r>
              <a:rPr lang="ko-KR" altLang="en-US" dirty="0"/>
              <a:t>를 </a:t>
            </a:r>
            <a:r>
              <a:rPr lang="ko-KR" altLang="en-US" dirty="0" err="1"/>
              <a:t>재시작하면</a:t>
            </a:r>
            <a:r>
              <a:rPr lang="ko-KR" altLang="en-US" dirty="0"/>
              <a:t> 된다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44986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02674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새로운 언어를 배울 때는 내가 알고 있는 기존 언어와 차이점만 기억을 하면 됨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자세한 문법 또는 함수의 사용법은 그때그때 검색을 통해 찾아보고 적용하면 됨</a:t>
            </a:r>
            <a:r>
              <a:rPr lang="en-US" altLang="ko-KR"/>
              <a:t>. </a:t>
            </a:r>
          </a:p>
          <a:p>
            <a:endParaRPr lang="en-US" altLang="ko-KR"/>
          </a:p>
          <a:p>
            <a:r>
              <a:rPr lang="ko-KR" altLang="en-US"/>
              <a:t>이론을 충분히 공부하고 무언가 시작하기 보다는 일단 시작하고 부딪히는 곳을 적극적으로 검색하여 찾아보며 해결해나가는 것이 훨씬 좋음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09796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새로운 언어를 배울 때는 내가 알고 있는 기존 언어와 차이점만 기억을 하면 됨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자세한 문법 또는 함수의 사용법은 그때그때 검색을 통해 찾아보고 적용하면 됨</a:t>
            </a:r>
            <a:r>
              <a:rPr lang="en-US" altLang="ko-KR"/>
              <a:t>. </a:t>
            </a:r>
          </a:p>
          <a:p>
            <a:endParaRPr lang="en-US" altLang="ko-KR"/>
          </a:p>
          <a:p>
            <a:r>
              <a:rPr lang="ko-KR" altLang="en-US"/>
              <a:t>이론을 충분히 공부하고 무언가 시작하기 보다는 일단 시작하고 부딪히는 곳을 적극적으로 검색하여 찾아보며 해결해나가는 것이 훨씬 좋음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09796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02245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15419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WPF</a:t>
            </a:r>
            <a:r>
              <a:rPr lang="ko-KR" altLang="en-US" dirty="0"/>
              <a:t>에 익숙해지기 위한 가장 보편적인 방법으로 개발자에서 제공하는 튜토리얼을 따라해보기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특히 </a:t>
            </a:r>
            <a:r>
              <a:rPr lang="en-US" altLang="ko-KR" dirty="0" err="1"/>
              <a:t>xaml</a:t>
            </a:r>
            <a:r>
              <a:rPr lang="en-US" altLang="ko-KR" dirty="0"/>
              <a:t> </a:t>
            </a:r>
            <a:r>
              <a:rPr lang="ko-KR" altLang="en-US" dirty="0"/>
              <a:t>코드는 긁어서 붙여 넣지 말고 꼭 직접 타이핑을 해보면서 자동 완성 기능의 느낌 익히기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07768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https://oobwrite.com/entry/%EB%94%94%EC%9E%90%EC%9D%B8-%ED%8C%A8%ED%84%B4Design-Pattern-%EC%B4%9D%EC%A0%95%EB%A6%AC-23%EA%B0%80%EC%A7%80-%EB%94%94%EC%9E%90%EC%9D%B8-%ED%8C%A8%ED%84%B4-%EC%A0%95%EC%9D%98-%EC%A2%85%EB%A5%98-%EC%9E%A5%EB%8B%A8%EC%A0%90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59418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57976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318ECD-68BD-F5CA-D0AD-F7486CA729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8328D17-4010-F2CD-21AB-7ABF0FB78CA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A195CA7-C7AE-8BB0-3FAF-37C05E6C43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View</a:t>
            </a:r>
            <a:r>
              <a:rPr lang="ko-KR" altLang="en-US" dirty="0"/>
              <a:t>가 하는 일이 많아서 </a:t>
            </a:r>
            <a:r>
              <a:rPr lang="en-US" altLang="ko-KR" dirty="0"/>
              <a:t>MVC </a:t>
            </a:r>
            <a:r>
              <a:rPr lang="ko-KR" altLang="en-US" dirty="0"/>
              <a:t>패턴을 </a:t>
            </a:r>
            <a:r>
              <a:rPr lang="en-US" altLang="ko-KR" dirty="0"/>
              <a:t>Massive View Control </a:t>
            </a:r>
            <a:r>
              <a:rPr lang="ko-KR" altLang="en-US" dirty="0"/>
              <a:t>이라고 부르기도 함 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840851-D9DD-8791-7C2A-38969FB5EB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94962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8521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EC2880-84E8-4802-A246-B2DAC6854C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C0A82CF-B350-B01B-6DA7-155F94154C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10" name="날짜 개체 틀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BEE3F-2E9A-4FD8-8B8A-8619F3E161C0}" type="datetime1">
              <a:rPr lang="ko-KR" altLang="en-US" smtClean="0"/>
              <a:t>01-12(Sun)</a:t>
            </a:fld>
            <a:endParaRPr lang="ko-KR" altLang="en-US"/>
          </a:p>
        </p:txBody>
      </p:sp>
      <p:sp>
        <p:nvSpPr>
          <p:cNvPr id="11" name="바닥글 개체 틀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780768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0C1272-A03C-6AEE-CD60-878CBB04B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45A71FD-230A-8087-2E34-5D7C2F679C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4F8E3A9-E2C4-0B1E-003E-9119E22664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E422B-0E68-47B5-84BB-CA2BDA8EE46C}" type="datetime1">
              <a:rPr lang="ko-KR" altLang="en-US" smtClean="0"/>
              <a:t>01-12(Sun)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DA76A13-7C19-042C-752D-38FE876788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D25E5C6-08A8-0E41-2156-9D5563D495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28083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4EAC48E-3FF6-9125-0ABC-4A169CC075E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169601A-CC7F-1148-6767-50185D6EAD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6AC256E-EA96-98BB-12C9-7653C17651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7C623F-179B-417F-99B6-50F6DF228D4B}" type="datetime1">
              <a:rPr lang="ko-KR" altLang="en-US" smtClean="0"/>
              <a:t>01-12(Sun)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C417B46-3562-E4DB-95ED-4F688D1839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71185BB-91F2-0AA5-9D6D-1302B54E0D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99173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5F2EDC-CA73-EDF8-3F21-0A794C23D3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CCE185C-D63D-5EAA-3582-65F5CD9CA2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AppleSDGothicNeoB00" panose="02000503000000000000" pitchFamily="2" charset="-127"/>
                <a:ea typeface="AppleSDGothicNeoB00" panose="02000503000000000000" pitchFamily="2" charset="-127"/>
              </a:defRPr>
            </a:lvl1pPr>
            <a:lvl2pPr>
              <a:defRPr>
                <a:latin typeface="AppleSDGothicNeoB00" panose="02000503000000000000" pitchFamily="2" charset="-127"/>
                <a:ea typeface="AppleSDGothicNeoB00" panose="02000503000000000000" pitchFamily="2" charset="-127"/>
              </a:defRPr>
            </a:lvl2pPr>
            <a:lvl3pPr>
              <a:defRPr>
                <a:latin typeface="AppleSDGothicNeoB00" panose="02000503000000000000" pitchFamily="2" charset="-127"/>
                <a:ea typeface="AppleSDGothicNeoB00" panose="02000503000000000000" pitchFamily="2" charset="-127"/>
              </a:defRPr>
            </a:lvl3pPr>
            <a:lvl4pPr>
              <a:defRPr>
                <a:latin typeface="AppleSDGothicNeoB00" panose="02000503000000000000" pitchFamily="2" charset="-127"/>
                <a:ea typeface="AppleSDGothicNeoB00" panose="02000503000000000000" pitchFamily="2" charset="-127"/>
              </a:defRPr>
            </a:lvl4pPr>
            <a:lvl5pPr>
              <a:defRPr>
                <a:latin typeface="AppleSDGothicNeoB00" panose="02000503000000000000" pitchFamily="2" charset="-127"/>
                <a:ea typeface="AppleSDGothicNeoB00" panose="02000503000000000000" pitchFamily="2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40A4434-3632-ADD5-B400-F8E210B0F7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01-12(Sun)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02A197E-AB04-8920-BF6A-7676A469AD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2974B3F-E4B3-CEEF-C15D-CBA5318456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82375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1A3C37-987B-D5E0-E755-520E1BD7A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BC5CC1F-859B-D0DB-4A11-BE58DC8CE9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C17570B-9A31-3D26-4882-32EF888CF1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43723-C509-4DEA-8428-B50818F79709}" type="datetime1">
              <a:rPr lang="ko-KR" altLang="en-US" smtClean="0"/>
              <a:t>01-12(Sun)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D54974D-2D5D-4824-9745-A471F56676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A6B3280-384C-5969-2F52-4A15E57C3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56801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F95DED-E894-6922-9B69-B8B95516A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9AFBC65-9F67-1700-BEFA-2D94E9EE09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A6EB9D2-3D5A-1046-7D71-F6B0488756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926751B-DA4B-24A3-EF0F-4C8A4B529F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2B7482-EE74-4DBD-97F4-D0DAC0C0E4E5}" type="datetime1">
              <a:rPr lang="ko-KR" altLang="en-US" smtClean="0"/>
              <a:t>01-12(Sun)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69DBAF5-B11B-30DA-7BD6-9C57517ABE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5BAC70C-D159-201E-C92E-0A2EC4BDA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77368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3ECACC-E8D3-E86C-6DF1-956A436E04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40453C3-AC70-DC2A-4763-6B5E806D60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E695C3F-28DB-41CE-12B7-A2405F14CD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90204FA-E686-3EE5-F4DC-65344896902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15699BD-AB12-416C-E66A-F275F75EF82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3723F44-B40B-52D3-7868-A5CFC23339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A8C49-CED7-4A86-9B4A-621D7F62EE92}" type="datetime1">
              <a:rPr lang="ko-KR" altLang="en-US" smtClean="0"/>
              <a:t>01-12(Sun)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7396F15-38CD-EC83-0E79-3F206DAFDF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2DE1D33-503C-2E39-B384-F8352FD748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5103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930CC9-5858-0529-9C19-2E6865435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BF19AAE-5859-B285-F105-37370F4E73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82D76-7079-412D-848B-E1B9E7A6A286}" type="datetime1">
              <a:rPr lang="ko-KR" altLang="en-US" smtClean="0"/>
              <a:t>01-12(Sun)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A7F63B5-5839-BC25-F3E6-A829D68858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FC21E92-CA1D-59A7-607C-83E9C064B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94279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4E7DA1C-08DE-867D-C461-CFB22DB4FA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5FEB5-5F88-4F49-9108-1795E314F09F}" type="datetime1">
              <a:rPr lang="ko-KR" altLang="en-US" smtClean="0"/>
              <a:t>01-12(Sun)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1E22F13-8309-7F33-AE37-6A3D3627E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B785144-1580-83A5-F3DB-A1ABF55AA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74703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B9EAFB-92AC-F013-08E0-328F7827EE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553F047-1194-E836-75E8-F7C63D6B1E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BF8D7C6-3BD0-55E4-C2E5-C0F5FB4C27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5B2204D-B344-574E-3AAD-4AB329AC03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ABBEE-D8D4-48AD-9887-4DC578B8A684}" type="datetime1">
              <a:rPr lang="ko-KR" altLang="en-US" smtClean="0"/>
              <a:t>01-12(Sun)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DD1A389-C64C-7E96-186F-A1955A37E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0BE3895-1FF0-9916-F2F9-C935F62321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17259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33A0BC-F373-508C-E10E-804DF2D61C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3571B77-F6C9-B857-F693-2F09C4EB0C1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4E60D48-FA81-0A5D-1C61-5987894FF0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C8BF447-4FF9-E948-214C-240D1D94FF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6A55C-F3DD-45DD-9D50-F8680410167D}" type="datetime1">
              <a:rPr lang="ko-KR" altLang="en-US" smtClean="0"/>
              <a:t>01-12(Sun)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2ECFA45-9BA6-3899-86B6-FB6587CEC4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44E1DF0-39BA-4577-917D-746C8D70A9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09363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DEC6E2B-D8E2-3BF7-E1EC-31430390AF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BCF78C8-96BA-B6AA-AE0C-BA9B0985D6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06356D9-6C6E-2E0E-1016-EDD9ECAD84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0" y="647922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7F5E23C3-0E3D-4E4E-8486-D7FB4C073DC1}" type="datetime1">
              <a:rPr lang="ko-KR" altLang="en-US" smtClean="0"/>
              <a:pPr/>
              <a:t>01-12(Sun)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83F1CB7-8167-A752-0EF3-D60555273E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7922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6443FBA-BAB9-5734-0849-9921A60EBB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8800" y="6483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083A2CE0-18CD-4102-B738-4ACFF9E68BA4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pic>
        <p:nvPicPr>
          <p:cNvPr id="7" name="그림 6" descr="폰트, 그래픽, 로고, 타이포그래피이(가) 표시된 사진&#10;&#10;자동 생성된 설명">
            <a:extLst>
              <a:ext uri="{FF2B5EF4-FFF2-40B4-BE49-F238E27FC236}">
                <a16:creationId xmlns:a16="http://schemas.microsoft.com/office/drawing/2014/main" id="{53E2977C-D321-12B6-BB66-ED0315D8FE0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2720" y="185089"/>
            <a:ext cx="1605231" cy="351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651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ppleSDGothicNeoH00" panose="02000503000000000000" pitchFamily="2" charset="-127"/>
          <a:ea typeface="AppleSDGothicNeoH00" panose="02000503000000000000" pitchFamily="2" charset="-127"/>
          <a:cs typeface="Malgun Gothic Semilight" panose="020B0503020000020004" pitchFamily="34" charset="-127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ea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ea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ea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ea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ea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devbong.tistory.com/34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dotnet.microsoft.com/en-us/download/dotnet/8.0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hyperlink" Target="https://gdpark.tistory.com/219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s://learn.microsoft.com/ko-kr/dotnet/api/system.uri?view=net-7.0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learn.microsoft.com/ko-kr/visualstudio/ide/build-actions?view=vs-2022&amp;WT.mc_id=DT-MVP-5000651" TargetMode="External"/><Relationship Id="rId4" Type="http://schemas.openxmlformats.org/officeDocument/2006/relationships/hyperlink" Target="https://kaki104.tistory.com/878" TargetMode="Externa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hyperlink" Target="https://rhkdrmfh.tistory.com/119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dotnet/desktop/wpf/overview/?view=netdesktop-7.0" TargetMode="External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gif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learn.microsoft.com/ko-kr/visualstudio/get-started/csharp/tutorial-wpf?view=vs-2022" TargetMode="Externa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hyperlink" Target="https://learn.microsoft.com/en-us/microsoft-edge/webview2/get-started/wpf" TargetMode="Externa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hyperlink" Target="https://www.nuget.org/package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learn.microsoft.com/ko-kr/dotnet/desktop/wpf/getting-started/walkthrough-my-first-wpf-desktop-application?view=netframeworkdesktop-4.8" TargetMode="Externa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hyperlink" Target="https://scottplot.net/" TargetMode="Externa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s://scottplot.net/quickstart/winforms/" TargetMode="External"/><Relationship Id="rId2" Type="http://schemas.openxmlformats.org/officeDocument/2006/relationships/hyperlink" Target="https://scottplot.net/quickstart/wpf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ScottPlot/ScottPlot/tree/main/src/ScottPlot5/ScottPlot5%20Demos" TargetMode="External"/><Relationship Id="rId5" Type="http://schemas.openxmlformats.org/officeDocument/2006/relationships/hyperlink" Target="https://scottplot.net/demo/" TargetMode="External"/><Relationship Id="rId4" Type="http://schemas.openxmlformats.org/officeDocument/2006/relationships/hyperlink" Target="https://scottplot.net/cookbook/5.0/" TargetMode="Externa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https://scottplot.net/cookbook/5.0/MultiAxis/" TargetMode="External"/><Relationship Id="rId2" Type="http://schemas.openxmlformats.org/officeDocument/2006/relationships/hyperlink" Target="https://scottplot.net/cookbook/5.0/ScottPlotQuickstart/" TargetMode="Externa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EFE122-E831-904C-0AAE-87F481BD3AE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b="1" dirty="0">
                <a:solidFill>
                  <a:schemeClr val="accent2"/>
                </a:solidFill>
              </a:rPr>
              <a:t>    </a:t>
            </a:r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x</a:t>
            </a:r>
            <a:endParaRPr lang="ko-KR" altLang="en-US" b="1" dirty="0">
              <a:solidFill>
                <a:srgbClr val="0070C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E78D3EA-D15D-AC23-FCDE-3921C42927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9307" y="2667000"/>
            <a:ext cx="2996917" cy="93503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3D59D44-8929-10F4-AB8C-A6FAA90497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3836" y="2667000"/>
            <a:ext cx="3698753" cy="795104"/>
          </a:xfrm>
          <a:prstGeom prst="rect">
            <a:avLst/>
          </a:prstGeom>
        </p:spPr>
      </p:pic>
      <p:sp>
        <p:nvSpPr>
          <p:cNvPr id="6" name="부제목 5">
            <a:extLst>
              <a:ext uri="{FF2B5EF4-FFF2-40B4-BE49-F238E27FC236}">
                <a16:creationId xmlns:a16="http://schemas.microsoft.com/office/drawing/2014/main" id="{E49D6213-DFBC-F076-1577-E8635317B1C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K-Digital Training  </a:t>
            </a:r>
            <a:r>
              <a:rPr lang="ko-KR" altLang="en-US" dirty="0" err="1"/>
              <a:t>스마트팩토리</a:t>
            </a:r>
            <a:r>
              <a:rPr lang="ko-KR" altLang="en-US" dirty="0"/>
              <a:t> 단기 </a:t>
            </a:r>
            <a:r>
              <a:rPr lang="en-US" altLang="ko-KR" dirty="0"/>
              <a:t>3</a:t>
            </a:r>
            <a:r>
              <a:rPr lang="ko-KR" altLang="en-US" dirty="0"/>
              <a:t>기</a:t>
            </a:r>
          </a:p>
          <a:p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352723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58C4E9-5278-CBA7-8BF1-1AFAFCEAEC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Singleton </a:t>
            </a:r>
            <a:r>
              <a:rPr lang="ko-KR" altLang="en-US" dirty="0"/>
              <a:t>패턴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F3F0FBC-FE39-DD3B-5B60-63E7BF0D85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클래스의 인스턴스가 프로그램 전체에서 오직 하나만 존재해야 할 때 사용</a:t>
            </a:r>
            <a:endParaRPr lang="en-US" altLang="ko-KR" dirty="0"/>
          </a:p>
          <a:p>
            <a:pPr lvl="1"/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ko-KR" altLang="en-US" dirty="0"/>
              <a:t>게임 점수 및 승패를 결정하는 </a:t>
            </a:r>
            <a:r>
              <a:rPr lang="en-US" altLang="ko-KR" dirty="0" err="1"/>
              <a:t>GameManager</a:t>
            </a:r>
            <a:r>
              <a:rPr lang="ko-KR" altLang="en-US" dirty="0"/>
              <a:t> 클래스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049ADBB-5F5C-B6AE-AAEB-F6B866C08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01-12(Sun)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B6F1BCC-30D8-DE80-86EB-394D58431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10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1974C51-1450-9630-9D3D-F761262ADC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111" y="2752494"/>
            <a:ext cx="5654195" cy="364748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5D5594C-EC71-70D4-70F7-22404D7131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5641" y="2763645"/>
            <a:ext cx="6050478" cy="1919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1234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8A9F8BD3-07E3-DFE2-6156-828C48F820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3769" y="1859148"/>
            <a:ext cx="4748231" cy="338865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FF6F4E9B-7388-97E9-9E63-C39198078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MVC </a:t>
            </a:r>
            <a:r>
              <a:rPr lang="ko-KR" altLang="en-US" dirty="0"/>
              <a:t>패턴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D63D705-7C15-33E0-BE4F-6DB21E173F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01-12(Sun)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36BE420-8F8C-85E9-FF1E-568D045CF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DF70C3-FBA0-A0EA-EA36-9F324D555ABB}"/>
              </a:ext>
            </a:extLst>
          </p:cNvPr>
          <p:cNvSpPr txBox="1"/>
          <p:nvPr/>
        </p:nvSpPr>
        <p:spPr>
          <a:xfrm>
            <a:off x="157044" y="1572172"/>
            <a:ext cx="7241191" cy="36194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2400" b="1" dirty="0" err="1"/>
              <a:t>WinForm</a:t>
            </a:r>
            <a:r>
              <a:rPr lang="en-US" altLang="ko-KR" sz="2400" b="1" dirty="0"/>
              <a:t> </a:t>
            </a:r>
            <a:r>
              <a:rPr lang="ko-KR" altLang="en-US" sz="2400" b="1" dirty="0"/>
              <a:t>개발에 있어 권장되는 디자인 패턴</a:t>
            </a:r>
            <a:endParaRPr lang="en-US" altLang="ko-KR" sz="2400" b="1" dirty="0"/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z="2400" b="1" dirty="0"/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2400" b="1" dirty="0"/>
              <a:t>MVC(Model + View + Controller) </a:t>
            </a:r>
            <a:r>
              <a:rPr lang="ko-KR" altLang="en-US" sz="2400" b="1" dirty="0"/>
              <a:t>패턴 시나리오</a:t>
            </a:r>
            <a:endParaRPr lang="en-US" altLang="ko-KR" sz="2400" b="1" dirty="0"/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/>
              <a:t>사용자의 </a:t>
            </a:r>
            <a:r>
              <a:rPr lang="en-US" altLang="ko-KR" sz="2400" dirty="0"/>
              <a:t>Action</a:t>
            </a:r>
            <a:r>
              <a:rPr lang="ko-KR" altLang="en-US" sz="2400" dirty="0"/>
              <a:t>들은 </a:t>
            </a:r>
            <a:r>
              <a:rPr lang="en-US" altLang="ko-KR" sz="2400" dirty="0"/>
              <a:t>Controller</a:t>
            </a:r>
            <a:r>
              <a:rPr lang="ko-KR" altLang="en-US" sz="2400" dirty="0"/>
              <a:t>에 들어옴</a:t>
            </a:r>
            <a:endParaRPr lang="en-US" altLang="ko-KR" sz="2400" dirty="0"/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/>
              <a:t>Controller</a:t>
            </a:r>
            <a:r>
              <a:rPr lang="ko-KR" altLang="en-US" sz="2400" dirty="0"/>
              <a:t>는 사용자의 </a:t>
            </a:r>
            <a:r>
              <a:rPr lang="en-US" altLang="ko-KR" sz="2400" dirty="0"/>
              <a:t>Action</a:t>
            </a:r>
            <a:r>
              <a:rPr lang="ko-KR" altLang="en-US" sz="2400" dirty="0"/>
              <a:t>을 확인하고</a:t>
            </a:r>
            <a:r>
              <a:rPr lang="en-US" altLang="ko-KR" sz="2400" dirty="0"/>
              <a:t>, Model</a:t>
            </a:r>
            <a:r>
              <a:rPr lang="ko-KR" altLang="en-US" sz="2400" dirty="0"/>
              <a:t>을 업데이트</a:t>
            </a:r>
            <a:endParaRPr lang="en-US" altLang="ko-KR" sz="2400" dirty="0"/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/>
              <a:t>Controller</a:t>
            </a:r>
            <a:r>
              <a:rPr lang="ko-KR" altLang="en-US" sz="2400" dirty="0"/>
              <a:t>는 </a:t>
            </a:r>
            <a:r>
              <a:rPr lang="en-US" altLang="ko-KR" sz="2400" dirty="0"/>
              <a:t>Model</a:t>
            </a:r>
            <a:r>
              <a:rPr lang="ko-KR" altLang="en-US" sz="2400" dirty="0"/>
              <a:t>을 나타내 줄 </a:t>
            </a:r>
            <a:r>
              <a:rPr lang="en-US" altLang="ko-KR" sz="2400" dirty="0"/>
              <a:t>View</a:t>
            </a:r>
            <a:r>
              <a:rPr lang="ko-KR" altLang="en-US" sz="2400" dirty="0"/>
              <a:t>를 선택</a:t>
            </a:r>
            <a:endParaRPr lang="en-US" altLang="ko-KR" sz="2400" dirty="0"/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/>
              <a:t>View</a:t>
            </a:r>
            <a:r>
              <a:rPr lang="ko-KR" altLang="en-US" sz="2400" dirty="0"/>
              <a:t>는 </a:t>
            </a:r>
            <a:r>
              <a:rPr lang="en-US" altLang="ko-KR" sz="2400" dirty="0"/>
              <a:t>Model</a:t>
            </a:r>
            <a:r>
              <a:rPr lang="ko-KR" altLang="en-US" sz="2400" dirty="0"/>
              <a:t>을 이용하여 화면을 나타냄</a:t>
            </a:r>
          </a:p>
        </p:txBody>
      </p:sp>
    </p:spTree>
    <p:extLst>
      <p:ext uri="{BB962C8B-B14F-4D97-AF65-F5344CB8AC3E}">
        <p14:creationId xmlns:p14="http://schemas.microsoft.com/office/powerpoint/2010/main" val="30517550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DB591A-B2C5-1155-5FCD-DF1DCB6340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F9BF7011-AF43-32A4-EF64-FC74AC8BEF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3769" y="1859148"/>
            <a:ext cx="4748231" cy="338865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7D4FE4BD-6C1B-98DF-C6E3-5E542B164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MVC </a:t>
            </a:r>
            <a:r>
              <a:rPr lang="ko-KR" altLang="en-US" dirty="0"/>
              <a:t>패턴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8D6CEB1-A6E2-E938-468E-B59B20193E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01-12(Sun)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1E0BD37-3226-B822-8BBA-4B25B7D62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04DB15-8DFD-9715-47EB-F97F684B1D1C}"/>
              </a:ext>
            </a:extLst>
          </p:cNvPr>
          <p:cNvSpPr txBox="1"/>
          <p:nvPr/>
        </p:nvSpPr>
        <p:spPr>
          <a:xfrm>
            <a:off x="223950" y="1572172"/>
            <a:ext cx="734248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2400" b="1" dirty="0"/>
              <a:t>Model</a:t>
            </a: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/>
              <a:t>사용자 정보만 갖고 있는 클래스</a:t>
            </a:r>
            <a:endParaRPr lang="en-US" altLang="ko-KR" sz="2000" dirty="0"/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/>
              <a:t>예</a:t>
            </a:r>
            <a:r>
              <a:rPr lang="en-US" altLang="ko-KR" sz="2000" dirty="0"/>
              <a:t>) User </a:t>
            </a:r>
            <a:r>
              <a:rPr lang="ko-KR" altLang="en-US" sz="2000" dirty="0"/>
              <a:t>클래스 </a:t>
            </a:r>
            <a:r>
              <a:rPr lang="en-US" altLang="ko-KR" sz="2000" dirty="0"/>
              <a:t>(</a:t>
            </a:r>
            <a:r>
              <a:rPr lang="ko-KR" altLang="en-US" sz="2000" dirty="0"/>
              <a:t>이름</a:t>
            </a:r>
            <a:r>
              <a:rPr lang="en-US" altLang="ko-KR" sz="2000" dirty="0"/>
              <a:t>, ID, PW, </a:t>
            </a:r>
            <a:r>
              <a:rPr lang="ko-KR" altLang="en-US" sz="2000" dirty="0"/>
              <a:t>전화번호</a:t>
            </a:r>
            <a:r>
              <a:rPr lang="en-US" altLang="ko-KR" sz="2000" dirty="0"/>
              <a:t>)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2400" b="1" dirty="0"/>
              <a:t>View</a:t>
            </a:r>
            <a:r>
              <a:rPr lang="en-US" altLang="ko-KR" sz="2400" dirty="0"/>
              <a:t> </a:t>
            </a: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/>
              <a:t>Form1.cs</a:t>
            </a:r>
            <a:r>
              <a:rPr lang="ko-KR" altLang="en-US" sz="2000" dirty="0"/>
              <a:t> 라고 보면 됨</a:t>
            </a:r>
            <a:endParaRPr lang="en-US" altLang="ko-KR" sz="2000" dirty="0"/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/>
              <a:t>(View</a:t>
            </a:r>
            <a:r>
              <a:rPr lang="ko-KR" altLang="en-US" sz="2000" dirty="0"/>
              <a:t>가 하는 일이 매우 많음</a:t>
            </a:r>
            <a:r>
              <a:rPr lang="en-US" altLang="ko-KR" sz="2000" dirty="0"/>
              <a:t>)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2400" b="1" dirty="0"/>
              <a:t>Controller</a:t>
            </a: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/>
              <a:t>View</a:t>
            </a:r>
            <a:r>
              <a:rPr lang="ko-KR" altLang="en-US" sz="2000" dirty="0"/>
              <a:t>로 부터 받은 입력을 처리하여 </a:t>
            </a:r>
            <a:r>
              <a:rPr lang="en-US" altLang="ko-KR" sz="2000" dirty="0"/>
              <a:t>Model</a:t>
            </a:r>
            <a:r>
              <a:rPr lang="ko-KR" altLang="en-US" sz="2000" dirty="0"/>
              <a:t>을 정보를 업데이트</a:t>
            </a:r>
            <a:endParaRPr lang="en-US" altLang="ko-KR" sz="2000" dirty="0"/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/>
              <a:t>Model </a:t>
            </a:r>
            <a:r>
              <a:rPr lang="ko-KR" altLang="en-US" sz="2000" dirty="0"/>
              <a:t>정보가 업데이트 되면 </a:t>
            </a:r>
            <a:r>
              <a:rPr lang="en-US" altLang="ko-KR" sz="2000" dirty="0"/>
              <a:t>View</a:t>
            </a:r>
            <a:r>
              <a:rPr lang="ko-KR" altLang="en-US" sz="2000" dirty="0"/>
              <a:t>에 표시</a:t>
            </a:r>
            <a:endParaRPr lang="en-US" altLang="ko-KR" sz="2000" dirty="0"/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/>
              <a:t>예</a:t>
            </a:r>
            <a:r>
              <a:rPr lang="en-US" altLang="ko-KR" sz="2000" dirty="0"/>
              <a:t>) </a:t>
            </a:r>
            <a:r>
              <a:rPr lang="en-US" altLang="ko-KR" sz="2000" dirty="0" err="1"/>
              <a:t>UserControl</a:t>
            </a:r>
            <a:r>
              <a:rPr lang="en-US" altLang="ko-KR" sz="2000" dirty="0"/>
              <a:t> </a:t>
            </a:r>
            <a:r>
              <a:rPr lang="ko-KR" altLang="en-US" sz="2000" dirty="0"/>
              <a:t>클래스 </a:t>
            </a:r>
            <a:r>
              <a:rPr lang="en-US" altLang="ko-KR" sz="2000" dirty="0"/>
              <a:t>(</a:t>
            </a:r>
            <a:r>
              <a:rPr lang="en-US" altLang="ko-KR" sz="2000" dirty="0" err="1"/>
              <a:t>TextBox</a:t>
            </a:r>
            <a:r>
              <a:rPr lang="ko-KR" altLang="en-US" sz="2000" dirty="0"/>
              <a:t>로 입력 받은 값을 </a:t>
            </a:r>
            <a:r>
              <a:rPr lang="en-US" altLang="ko-KR" sz="2000" dirty="0"/>
              <a:t>User </a:t>
            </a:r>
            <a:r>
              <a:rPr lang="ko-KR" altLang="en-US" sz="2000" dirty="0"/>
              <a:t>클래스에 복사</a:t>
            </a:r>
            <a:r>
              <a:rPr lang="en-US" altLang="ko-KR" sz="2000" dirty="0"/>
              <a:t>, User </a:t>
            </a:r>
            <a:r>
              <a:rPr lang="ko-KR" altLang="en-US" sz="2000" dirty="0"/>
              <a:t>클래스의 정보와 비교하여 로그인 여부 체크 등</a:t>
            </a:r>
            <a:r>
              <a:rPr lang="en-US" altLang="ko-KR" sz="2000" dirty="0"/>
              <a:t>)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6065388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6F4E9B-7388-97E9-9E63-C39198078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MVVM </a:t>
            </a:r>
            <a:r>
              <a:rPr lang="ko-KR" altLang="en-US" dirty="0"/>
              <a:t>패턴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D63D705-7C15-33E0-BE4F-6DB21E173F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01-12(Sun)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36BE420-8F8C-85E9-FF1E-568D045CF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DF70C3-FBA0-A0EA-EA36-9F324D555ABB}"/>
              </a:ext>
            </a:extLst>
          </p:cNvPr>
          <p:cNvSpPr txBox="1"/>
          <p:nvPr/>
        </p:nvSpPr>
        <p:spPr>
          <a:xfrm>
            <a:off x="251789" y="1690688"/>
            <a:ext cx="761759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/>
              <a:t>WPF </a:t>
            </a:r>
            <a:r>
              <a:rPr lang="ko-KR" altLang="en-US" sz="2400" dirty="0"/>
              <a:t>출시와 함께 </a:t>
            </a:r>
            <a:r>
              <a:rPr lang="en-US" altLang="ko-KR" sz="2400" dirty="0"/>
              <a:t>Microsoft</a:t>
            </a:r>
            <a:r>
              <a:rPr lang="ko-KR" altLang="en-US" sz="2400" dirty="0"/>
              <a:t>에서 개발한 디자인 패턴</a:t>
            </a:r>
            <a:endParaRPr lang="en-US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/>
              <a:t>Model</a:t>
            </a:r>
            <a:r>
              <a:rPr lang="ko-KR" altLang="en-US" sz="2400" dirty="0"/>
              <a:t> </a:t>
            </a:r>
            <a:r>
              <a:rPr lang="en-US" altLang="ko-KR" sz="2400" dirty="0"/>
              <a:t>+</a:t>
            </a:r>
            <a:r>
              <a:rPr lang="ko-KR" altLang="en-US" sz="2400" dirty="0"/>
              <a:t> </a:t>
            </a:r>
            <a:r>
              <a:rPr lang="en-US" altLang="ko-KR" sz="2400" dirty="0"/>
              <a:t>View</a:t>
            </a:r>
            <a:r>
              <a:rPr lang="ko-KR" altLang="en-US" sz="2400" dirty="0"/>
              <a:t> </a:t>
            </a:r>
            <a:r>
              <a:rPr lang="en-US" altLang="ko-KR" sz="2400" dirty="0"/>
              <a:t>+ </a:t>
            </a:r>
            <a:r>
              <a:rPr lang="en-US" altLang="ko-KR" sz="2400" dirty="0">
                <a:solidFill>
                  <a:srgbClr val="00B050"/>
                </a:solidFill>
              </a:rPr>
              <a:t>View Model </a:t>
            </a:r>
            <a:r>
              <a:rPr lang="ko-KR" altLang="en-US" sz="2400" dirty="0">
                <a:solidFill>
                  <a:srgbClr val="00B050"/>
                </a:solidFill>
              </a:rPr>
              <a:t>로 구성됨</a:t>
            </a:r>
            <a:endParaRPr lang="en-US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/>
              <a:t>사용자 인터페이스에서 발생하는 이벤트 중심의 프로그래밍에서 탈피하기 위한 목적에서 고안 됨 </a:t>
            </a:r>
            <a:r>
              <a:rPr lang="en-US" altLang="ko-KR" sz="2400" dirty="0"/>
              <a:t>(View</a:t>
            </a:r>
            <a:r>
              <a:rPr lang="ko-KR" altLang="en-US" sz="2400" dirty="0"/>
              <a:t>가 너무 많은 기능을 담당하는 것을 방지</a:t>
            </a:r>
            <a:r>
              <a:rPr lang="en-US" altLang="ko-KR" sz="24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/>
              <a:t>개발 속도 향상 보다 유지보수를 쉽게 하기 위함</a:t>
            </a:r>
          </a:p>
        </p:txBody>
      </p:sp>
      <p:pic>
        <p:nvPicPr>
          <p:cNvPr id="1028" name="Picture 4" descr="MVVM">
            <a:extLst>
              <a:ext uri="{FF2B5EF4-FFF2-40B4-BE49-F238E27FC236}">
                <a16:creationId xmlns:a16="http://schemas.microsoft.com/office/drawing/2014/main" id="{71506DD0-2A35-43B2-4DC1-152EFA82AF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0727" y="2200535"/>
            <a:ext cx="3889484" cy="2883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08315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6F4E9B-7388-97E9-9E63-C39198078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MVVM </a:t>
            </a:r>
            <a:r>
              <a:rPr lang="ko-KR" altLang="en-US" dirty="0"/>
              <a:t>패턴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D63D705-7C15-33E0-BE4F-6DB21E173F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01-12(Sun)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36BE420-8F8C-85E9-FF1E-568D045CF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DF70C3-FBA0-A0EA-EA36-9F324D555ABB}"/>
              </a:ext>
            </a:extLst>
          </p:cNvPr>
          <p:cNvSpPr txBox="1"/>
          <p:nvPr/>
        </p:nvSpPr>
        <p:spPr>
          <a:xfrm>
            <a:off x="461818" y="1690688"/>
            <a:ext cx="7518401" cy="4862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/>
              <a:t>MVVM </a:t>
            </a:r>
            <a:r>
              <a:rPr lang="ko-KR" altLang="en-US" sz="2000" dirty="0"/>
              <a:t>패턴 동작 시나리오</a:t>
            </a:r>
            <a:endParaRPr lang="en-US" altLang="ko-KR" sz="2000" dirty="0"/>
          </a:p>
          <a:p>
            <a:pPr marL="971550" lvl="1" indent="-514350">
              <a:lnSpc>
                <a:spcPct val="120000"/>
              </a:lnSpc>
              <a:buFont typeface="+mj-lt"/>
              <a:buAutoNum type="arabicPeriod"/>
            </a:pPr>
            <a:r>
              <a:rPr lang="ko-KR" altLang="en-US" sz="2000" dirty="0"/>
              <a:t>사용자의 </a:t>
            </a:r>
            <a:r>
              <a:rPr lang="en-US" altLang="ko-KR" sz="2000" dirty="0"/>
              <a:t>Action</a:t>
            </a:r>
            <a:r>
              <a:rPr lang="ko-KR" altLang="en-US" sz="2000" dirty="0"/>
              <a:t>은 </a:t>
            </a:r>
            <a:r>
              <a:rPr lang="en-US" altLang="ko-KR" sz="2000" dirty="0"/>
              <a:t>View</a:t>
            </a:r>
            <a:r>
              <a:rPr lang="ko-KR" altLang="en-US" sz="2000" dirty="0"/>
              <a:t>를 통해 들어옴</a:t>
            </a:r>
            <a:endParaRPr lang="en-US" altLang="ko-KR" sz="2000" dirty="0"/>
          </a:p>
          <a:p>
            <a:pPr marL="971550" lvl="1" indent="-514350">
              <a:lnSpc>
                <a:spcPct val="120000"/>
              </a:lnSpc>
              <a:buFont typeface="+mj-lt"/>
              <a:buAutoNum type="arabicPeriod"/>
            </a:pPr>
            <a:r>
              <a:rPr lang="en-US" altLang="ko-KR" sz="2000" dirty="0"/>
              <a:t>View</a:t>
            </a:r>
            <a:r>
              <a:rPr lang="ko-KR" altLang="en-US" sz="2000" dirty="0"/>
              <a:t>에 </a:t>
            </a:r>
            <a:r>
              <a:rPr lang="en-US" altLang="ko-KR" sz="2000" dirty="0"/>
              <a:t>Action</a:t>
            </a:r>
            <a:r>
              <a:rPr lang="ko-KR" altLang="en-US" sz="2000" dirty="0"/>
              <a:t>이 들어오면</a:t>
            </a:r>
            <a:r>
              <a:rPr lang="en-US" altLang="ko-KR" sz="2000" dirty="0"/>
              <a:t>, Command </a:t>
            </a:r>
            <a:r>
              <a:rPr lang="ko-KR" altLang="en-US" sz="2000" dirty="0"/>
              <a:t>패턴으로 </a:t>
            </a:r>
            <a:r>
              <a:rPr lang="en-US" altLang="ko-KR" sz="2000" dirty="0"/>
              <a:t>View Model</a:t>
            </a:r>
            <a:r>
              <a:rPr lang="ko-KR" altLang="en-US" sz="2000" dirty="0"/>
              <a:t>에 </a:t>
            </a:r>
            <a:r>
              <a:rPr lang="en-US" altLang="ko-KR" sz="2000" dirty="0"/>
              <a:t>Action</a:t>
            </a:r>
            <a:r>
              <a:rPr lang="ko-KR" altLang="en-US" sz="2000" dirty="0"/>
              <a:t>을 전달</a:t>
            </a:r>
            <a:endParaRPr lang="en-US" altLang="ko-KR" sz="2000" dirty="0"/>
          </a:p>
          <a:p>
            <a:pPr marL="1428750" lvl="2" indent="-5143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/>
              <a:t>Command </a:t>
            </a:r>
            <a:r>
              <a:rPr lang="ko-KR" altLang="en-US" sz="2000" dirty="0"/>
              <a:t>패턴은 사용자 요청을 매개변수로 직접 전달하는 것이 아니라 각종 관련 정보들을 포함한 객체로 한 번 감싸서 전달하는 것</a:t>
            </a:r>
            <a:endParaRPr lang="en-US" altLang="ko-KR" sz="2000" dirty="0"/>
          </a:p>
          <a:p>
            <a:pPr marL="971550" lvl="1" indent="-514350">
              <a:lnSpc>
                <a:spcPct val="120000"/>
              </a:lnSpc>
              <a:buFont typeface="+mj-lt"/>
              <a:buAutoNum type="arabicPeriod"/>
            </a:pPr>
            <a:r>
              <a:rPr lang="en-US" altLang="ko-KR" sz="2000" dirty="0"/>
              <a:t>View Model</a:t>
            </a:r>
            <a:r>
              <a:rPr lang="ko-KR" altLang="en-US" sz="2000" dirty="0"/>
              <a:t>은 </a:t>
            </a:r>
            <a:r>
              <a:rPr lang="en-US" altLang="ko-KR" sz="2000" dirty="0"/>
              <a:t>Model</a:t>
            </a:r>
            <a:r>
              <a:rPr lang="ko-KR" altLang="en-US" sz="2000" dirty="0"/>
              <a:t>에게 데이터를 요청</a:t>
            </a:r>
            <a:endParaRPr lang="en-US" altLang="ko-KR" sz="2000" dirty="0"/>
          </a:p>
          <a:p>
            <a:pPr marL="971550" lvl="1" indent="-514350">
              <a:lnSpc>
                <a:spcPct val="120000"/>
              </a:lnSpc>
              <a:buFont typeface="+mj-lt"/>
              <a:buAutoNum type="arabicPeriod"/>
            </a:pPr>
            <a:r>
              <a:rPr lang="en-US" altLang="ko-KR" sz="2000" dirty="0"/>
              <a:t>Model</a:t>
            </a:r>
            <a:r>
              <a:rPr lang="ko-KR" altLang="en-US" sz="2000" dirty="0"/>
              <a:t>은 </a:t>
            </a:r>
            <a:r>
              <a:rPr lang="en-US" altLang="ko-KR" sz="2000" dirty="0"/>
              <a:t>View Model</a:t>
            </a:r>
            <a:r>
              <a:rPr lang="ko-KR" altLang="en-US" sz="2000" dirty="0"/>
              <a:t>에게 </a:t>
            </a:r>
            <a:r>
              <a:rPr lang="ko-KR" altLang="en-US" sz="2000" dirty="0" err="1"/>
              <a:t>요청받은</a:t>
            </a:r>
            <a:r>
              <a:rPr lang="ko-KR" altLang="en-US" sz="2000" dirty="0"/>
              <a:t> 데이터를 응답</a:t>
            </a:r>
            <a:endParaRPr lang="en-US" altLang="ko-KR" sz="2000" dirty="0"/>
          </a:p>
          <a:p>
            <a:pPr marL="971550" lvl="1" indent="-514350">
              <a:lnSpc>
                <a:spcPct val="120000"/>
              </a:lnSpc>
              <a:buFont typeface="+mj-lt"/>
              <a:buAutoNum type="arabicPeriod"/>
            </a:pPr>
            <a:r>
              <a:rPr lang="en-US" altLang="ko-KR" sz="2000" dirty="0"/>
              <a:t>View Model</a:t>
            </a:r>
            <a:r>
              <a:rPr lang="ko-KR" altLang="en-US" sz="2000" dirty="0"/>
              <a:t>은 응답 받은 데이터를 가공하여 저장</a:t>
            </a:r>
            <a:endParaRPr lang="en-US" altLang="ko-KR" sz="2000" dirty="0"/>
          </a:p>
          <a:p>
            <a:pPr marL="971550" lvl="1" indent="-514350">
              <a:lnSpc>
                <a:spcPct val="120000"/>
              </a:lnSpc>
              <a:buFont typeface="+mj-lt"/>
              <a:buAutoNum type="arabicPeriod"/>
            </a:pPr>
            <a:r>
              <a:rPr lang="en-US" altLang="ko-KR" sz="2000" dirty="0"/>
              <a:t>View</a:t>
            </a:r>
            <a:r>
              <a:rPr lang="ko-KR" altLang="en-US" sz="2000" dirty="0"/>
              <a:t>는 </a:t>
            </a:r>
            <a:r>
              <a:rPr lang="en-US" altLang="ko-KR" sz="2000" dirty="0"/>
              <a:t>View Model</a:t>
            </a:r>
            <a:r>
              <a:rPr lang="ko-KR" altLang="en-US" sz="2000" dirty="0"/>
              <a:t>과 </a:t>
            </a:r>
            <a:r>
              <a:rPr lang="en-US" altLang="ko-KR" sz="2000" dirty="0"/>
              <a:t>Data Binding</a:t>
            </a:r>
            <a:r>
              <a:rPr lang="ko-KR" altLang="en-US" sz="2000" dirty="0"/>
              <a:t>하여 화면을 그림</a:t>
            </a: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2000" dirty="0"/>
          </a:p>
        </p:txBody>
      </p:sp>
      <p:pic>
        <p:nvPicPr>
          <p:cNvPr id="1028" name="Picture 4" descr="MVVM">
            <a:extLst>
              <a:ext uri="{FF2B5EF4-FFF2-40B4-BE49-F238E27FC236}">
                <a16:creationId xmlns:a16="http://schemas.microsoft.com/office/drawing/2014/main" id="{71506DD0-2A35-43B2-4DC1-152EFA82AF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980" y="2179520"/>
            <a:ext cx="3777453" cy="2800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15499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DAF179-311F-B8E4-5C49-7606353EB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WPF MVVM </a:t>
            </a:r>
            <a:r>
              <a:rPr lang="ko-KR" altLang="en-US" dirty="0"/>
              <a:t>패턴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3179425-BE59-AC9D-1BB2-5FFAA04FF7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7030A0"/>
                </a:solidFill>
              </a:rPr>
              <a:t>Model</a:t>
            </a:r>
            <a:r>
              <a:rPr lang="en-US" altLang="ko-KR" dirty="0"/>
              <a:t> (</a:t>
            </a:r>
            <a:r>
              <a:rPr lang="ko-KR" altLang="en-US" dirty="0"/>
              <a:t>프로그래머</a:t>
            </a:r>
            <a:r>
              <a:rPr lang="en-US" altLang="ko-KR" dirty="0"/>
              <a:t>) </a:t>
            </a:r>
          </a:p>
          <a:p>
            <a:pPr lvl="1"/>
            <a:r>
              <a:rPr lang="ko-KR" altLang="en-US" dirty="0"/>
              <a:t>데이터를 가져오고 저장하는 역할</a:t>
            </a:r>
            <a:endParaRPr lang="en-US" altLang="ko-KR" dirty="0"/>
          </a:p>
          <a:p>
            <a:pPr lvl="1"/>
            <a:r>
              <a:rPr lang="en-US" altLang="ko-KR" dirty="0"/>
              <a:t>DB, </a:t>
            </a:r>
            <a:r>
              <a:rPr lang="ko-KR" altLang="en-US" dirty="0"/>
              <a:t>네트워크 요청 또는 파일 시스템과 같은 데이터 소스와 상호작용</a:t>
            </a:r>
            <a:endParaRPr lang="en-US" altLang="ko-KR" dirty="0"/>
          </a:p>
          <a:p>
            <a:r>
              <a:rPr lang="en-US" altLang="ko-KR" dirty="0">
                <a:solidFill>
                  <a:srgbClr val="7030A0"/>
                </a:solidFill>
              </a:rPr>
              <a:t>View</a:t>
            </a:r>
            <a:r>
              <a:rPr lang="en-US" altLang="ko-KR" dirty="0"/>
              <a:t> (</a:t>
            </a:r>
            <a:r>
              <a:rPr lang="ko-KR" altLang="en-US" dirty="0"/>
              <a:t>디자이너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사용자 인터페이스를 담당하여 사용자 입력처리 및 화면 갱신을 처리</a:t>
            </a:r>
            <a:endParaRPr lang="en-US" altLang="ko-KR" dirty="0"/>
          </a:p>
          <a:p>
            <a:pPr lvl="1"/>
            <a:r>
              <a:rPr lang="en-US" altLang="ko-KR" dirty="0"/>
              <a:t>XAML </a:t>
            </a:r>
            <a:r>
              <a:rPr lang="ko-KR" altLang="en-US" dirty="0"/>
              <a:t>같은 마크업 언어를 사용하여 디자인</a:t>
            </a:r>
            <a:endParaRPr lang="en-US" altLang="ko-KR" dirty="0"/>
          </a:p>
          <a:p>
            <a:r>
              <a:rPr lang="en-US" altLang="ko-KR" dirty="0" err="1">
                <a:solidFill>
                  <a:srgbClr val="7030A0"/>
                </a:solidFill>
              </a:rPr>
              <a:t>ViewModel</a:t>
            </a:r>
            <a:r>
              <a:rPr lang="en-US" altLang="ko-KR" dirty="0"/>
              <a:t> (</a:t>
            </a:r>
            <a:r>
              <a:rPr lang="ko-KR" altLang="en-US" dirty="0"/>
              <a:t>프로그래머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View</a:t>
            </a:r>
            <a:r>
              <a:rPr lang="ko-KR" altLang="en-US" dirty="0"/>
              <a:t>와 </a:t>
            </a:r>
            <a:r>
              <a:rPr lang="en-US" altLang="ko-KR" dirty="0"/>
              <a:t>Model </a:t>
            </a:r>
            <a:r>
              <a:rPr lang="ko-KR" altLang="en-US" dirty="0"/>
              <a:t>사이에서 중재자 역할을 수행</a:t>
            </a:r>
            <a:endParaRPr lang="en-US" altLang="ko-KR" dirty="0"/>
          </a:p>
          <a:p>
            <a:pPr lvl="1"/>
            <a:r>
              <a:rPr lang="en-US" altLang="ko-KR" dirty="0"/>
              <a:t>View</a:t>
            </a:r>
            <a:r>
              <a:rPr lang="ko-KR" altLang="en-US" dirty="0"/>
              <a:t>에서 발생하는 이벤트 감지</a:t>
            </a:r>
            <a:r>
              <a:rPr lang="en-US" altLang="ko-KR" dirty="0"/>
              <a:t>, </a:t>
            </a:r>
            <a:r>
              <a:rPr lang="ko-KR" altLang="en-US" dirty="0"/>
              <a:t>이벤트에 맞는 </a:t>
            </a:r>
            <a:r>
              <a:rPr lang="en-US" altLang="ko-KR" dirty="0"/>
              <a:t>Model</a:t>
            </a:r>
            <a:r>
              <a:rPr lang="ko-KR" altLang="en-US" dirty="0"/>
              <a:t>의 로직 수행</a:t>
            </a:r>
            <a:endParaRPr lang="en-US" altLang="ko-KR" dirty="0"/>
          </a:p>
          <a:p>
            <a:pPr lvl="1"/>
            <a:r>
              <a:rPr lang="en-US" altLang="ko-KR" dirty="0"/>
              <a:t>View</a:t>
            </a:r>
            <a:r>
              <a:rPr lang="ko-KR" altLang="en-US" dirty="0"/>
              <a:t>에 표시할 데이터를 가공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67A3CFF-F52D-7EF1-1163-B84FAE88BF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01-12(Sun)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A1022B6-B73C-AEA0-BB28-1DD81833DD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28035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A2CC14-CCC8-ED12-FA25-451425A6F3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02047B-6AC2-B9AE-560F-C0156F6F6A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B050"/>
                </a:solidFill>
              </a:rPr>
              <a:t>연습</a:t>
            </a:r>
            <a:r>
              <a:rPr lang="en-US" altLang="ko-KR" dirty="0">
                <a:solidFill>
                  <a:srgbClr val="00B050"/>
                </a:solidFill>
              </a:rPr>
              <a:t>. WPF MVVM </a:t>
            </a:r>
            <a:r>
              <a:rPr lang="ko-KR" altLang="en-US" dirty="0">
                <a:solidFill>
                  <a:srgbClr val="00B050"/>
                </a:solidFill>
              </a:rPr>
              <a:t>패턴 따라해보기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E05EF9-9B87-AEA5-E0E9-19760BC245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>
                <a:hlinkClick r:id="rId3"/>
              </a:rPr>
              <a:t>https://devbong.tistory.com/34</a:t>
            </a:r>
            <a:endParaRPr lang="ko-KR" altLang="en-US" dirty="0"/>
          </a:p>
          <a:p>
            <a:r>
              <a:rPr lang="ko-KR" altLang="en-US" dirty="0"/>
              <a:t>위 블로그의 </a:t>
            </a:r>
            <a:r>
              <a:rPr lang="en-US" altLang="ko-KR" dirty="0"/>
              <a:t>“[WPF] MVVM </a:t>
            </a:r>
            <a:r>
              <a:rPr lang="ko-KR" altLang="en-US" dirty="0"/>
              <a:t>패턴으로 </a:t>
            </a:r>
            <a:r>
              <a:rPr lang="en-US" altLang="ko-KR" dirty="0"/>
              <a:t>WPF </a:t>
            </a:r>
            <a:r>
              <a:rPr lang="ko-KR" altLang="en-US" dirty="0"/>
              <a:t>시작하기</a:t>
            </a:r>
            <a:r>
              <a:rPr lang="en-US" altLang="ko-KR" dirty="0"/>
              <a:t>” </a:t>
            </a:r>
            <a:r>
              <a:rPr lang="ko-KR" altLang="en-US" dirty="0"/>
              <a:t>강의를 </a:t>
            </a:r>
            <a:br>
              <a:rPr lang="en-US" altLang="ko-KR" dirty="0"/>
            </a:br>
            <a:r>
              <a:rPr lang="en-US" altLang="ko-KR" dirty="0"/>
              <a:t>01 </a:t>
            </a:r>
            <a:r>
              <a:rPr lang="ko-KR" altLang="en-US" dirty="0"/>
              <a:t>프로젝트 만들기 </a:t>
            </a:r>
            <a:r>
              <a:rPr lang="en-US" altLang="ko-KR" dirty="0"/>
              <a:t>~ 05 Converter </a:t>
            </a:r>
            <a:r>
              <a:rPr lang="ko-KR" altLang="en-US" dirty="0"/>
              <a:t>까지 따라해보기 </a:t>
            </a:r>
            <a:endParaRPr lang="en-US" altLang="ko-KR" dirty="0"/>
          </a:p>
          <a:p>
            <a:r>
              <a:rPr lang="en-US" altLang="ko-KR" dirty="0"/>
              <a:t>View</a:t>
            </a:r>
          </a:p>
          <a:p>
            <a:pPr lvl="1"/>
            <a:r>
              <a:rPr lang="en-US" altLang="ko-KR" dirty="0" err="1"/>
              <a:t>MainWindow.xaml</a:t>
            </a:r>
            <a:endParaRPr lang="en-US" altLang="ko-KR" dirty="0"/>
          </a:p>
          <a:p>
            <a:pPr lvl="1"/>
            <a:r>
              <a:rPr lang="en-US" altLang="ko-KR" dirty="0" err="1"/>
              <a:t>MainWindow.xaml.cs</a:t>
            </a:r>
            <a:endParaRPr lang="en-US" altLang="ko-KR" dirty="0"/>
          </a:p>
          <a:p>
            <a:r>
              <a:rPr lang="en-US" altLang="ko-KR" dirty="0" err="1"/>
              <a:t>ViewModel</a:t>
            </a:r>
            <a:endParaRPr lang="en-US" altLang="ko-KR" dirty="0"/>
          </a:p>
          <a:p>
            <a:pPr lvl="1"/>
            <a:r>
              <a:rPr lang="en-US" altLang="ko-KR" dirty="0" err="1"/>
              <a:t>MainWindowViewModel.cs</a:t>
            </a:r>
            <a:endParaRPr lang="en-US" altLang="ko-KR" dirty="0"/>
          </a:p>
          <a:p>
            <a:pPr lvl="1"/>
            <a:r>
              <a:rPr lang="en-US" altLang="ko-KR" dirty="0" err="1"/>
              <a:t>ViewModelBase.cs</a:t>
            </a:r>
            <a:endParaRPr lang="en-US" altLang="ko-KR" dirty="0"/>
          </a:p>
          <a:p>
            <a:r>
              <a:rPr lang="en-US" altLang="ko-KR" dirty="0"/>
              <a:t>Model</a:t>
            </a:r>
          </a:p>
          <a:p>
            <a:pPr lvl="1"/>
            <a:r>
              <a:rPr lang="en-US" altLang="ko-KR" dirty="0" err="1"/>
              <a:t>Person.cs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CEBEDA3-64A0-BFF9-E112-89CFA7DBB8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01-12(Sun)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B4279CC-8C7F-4AD7-3D6F-C13A644A1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52659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ADAEA7-BDCC-BBC5-673C-8187D3F37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XAML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2AAA05-34F6-C103-AE0B-82E01A312C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4821849"/>
          </a:xfrm>
        </p:spPr>
        <p:txBody>
          <a:bodyPr>
            <a:normAutofit/>
          </a:bodyPr>
          <a:lstStyle/>
          <a:p>
            <a:r>
              <a:rPr lang="en-US" altLang="ko-KR" dirty="0" err="1"/>
              <a:t>eXtensible</a:t>
            </a:r>
            <a:r>
              <a:rPr lang="en-US" altLang="ko-KR" dirty="0"/>
              <a:t> </a:t>
            </a:r>
            <a:r>
              <a:rPr lang="en-US" altLang="ko-KR" u="sng" dirty="0"/>
              <a:t>Markup Language (HTML,</a:t>
            </a:r>
            <a:r>
              <a:rPr lang="ko-KR" altLang="en-US" u="sng" dirty="0"/>
              <a:t> </a:t>
            </a:r>
            <a:r>
              <a:rPr lang="en-US" altLang="ko-KR" u="sng" dirty="0"/>
              <a:t>XML </a:t>
            </a:r>
            <a:r>
              <a:rPr lang="ko-KR" altLang="en-US" u="sng" dirty="0"/>
              <a:t>등</a:t>
            </a:r>
            <a:r>
              <a:rPr lang="en-US" altLang="ko-KR" u="sng" dirty="0"/>
              <a:t>)</a:t>
            </a:r>
          </a:p>
          <a:p>
            <a:r>
              <a:rPr lang="en-US" altLang="ko-KR" dirty="0"/>
              <a:t>WPF</a:t>
            </a:r>
            <a:r>
              <a:rPr lang="ko-KR" altLang="en-US" dirty="0"/>
              <a:t>에서 </a:t>
            </a:r>
            <a:r>
              <a:rPr lang="en-US" altLang="ko-KR" dirty="0"/>
              <a:t>View</a:t>
            </a:r>
            <a:r>
              <a:rPr lang="ko-KR" altLang="en-US" dirty="0"/>
              <a:t>를 </a:t>
            </a:r>
            <a:r>
              <a:rPr lang="ko-KR" altLang="en-US" dirty="0" err="1"/>
              <a:t>그리기위한</a:t>
            </a:r>
            <a:r>
              <a:rPr lang="ko-KR" altLang="en-US" dirty="0"/>
              <a:t> 언어</a:t>
            </a:r>
            <a:endParaRPr lang="en-US" altLang="ko-KR" dirty="0"/>
          </a:p>
          <a:p>
            <a:r>
              <a:rPr lang="en-US" altLang="ko-KR" dirty="0"/>
              <a:t>Markup Language </a:t>
            </a:r>
            <a:r>
              <a:rPr lang="ko-KR" altLang="en-US" dirty="0"/>
              <a:t>이기 때문에 </a:t>
            </a:r>
            <a:r>
              <a:rPr lang="ko-KR" altLang="en-US" dirty="0">
                <a:solidFill>
                  <a:srgbClr val="00B050"/>
                </a:solidFill>
              </a:rPr>
              <a:t>태그</a:t>
            </a:r>
            <a:r>
              <a:rPr lang="ko-KR" altLang="en-US" dirty="0"/>
              <a:t>를 사용</a:t>
            </a:r>
            <a:br>
              <a:rPr lang="en-US" altLang="ko-KR" dirty="0"/>
            </a:br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129FCD3-5BD7-B34B-A2AE-E36955C8CA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01-12(Sun)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9723847-A55C-A262-B99A-5B9C9B258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17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D780BBB-C28F-1FAE-19C0-8FA24B7DCC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417"/>
          <a:stretch/>
        </p:blipFill>
        <p:spPr>
          <a:xfrm>
            <a:off x="1331453" y="3344630"/>
            <a:ext cx="5599741" cy="2802781"/>
          </a:xfrm>
          <a:prstGeom prst="rect">
            <a:avLst/>
          </a:prstGeom>
        </p:spPr>
      </p:pic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9EB2BC4B-8CDC-D2F6-1437-E66B83693617}"/>
              </a:ext>
            </a:extLst>
          </p:cNvPr>
          <p:cNvCxnSpPr>
            <a:cxnSpLocks/>
          </p:cNvCxnSpPr>
          <p:nvPr/>
        </p:nvCxnSpPr>
        <p:spPr>
          <a:xfrm>
            <a:off x="4584031" y="4271211"/>
            <a:ext cx="241348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FF125E1-F024-1CCC-B9E5-572925E42CF2}"/>
              </a:ext>
            </a:extLst>
          </p:cNvPr>
          <p:cNvSpPr txBox="1"/>
          <p:nvPr/>
        </p:nvSpPr>
        <p:spPr>
          <a:xfrm>
            <a:off x="6997518" y="3948045"/>
            <a:ext cx="42899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Property, Value </a:t>
            </a:r>
            <a:r>
              <a:rPr lang="ko-KR" altLang="en-US" dirty="0"/>
              <a:t>같이 설정 가능한 요소들을 </a:t>
            </a:r>
            <a:endParaRPr lang="en-US" altLang="ko-KR" dirty="0"/>
          </a:p>
          <a:p>
            <a:r>
              <a:rPr lang="ko-KR" altLang="en-US" dirty="0">
                <a:solidFill>
                  <a:srgbClr val="00B050"/>
                </a:solidFill>
              </a:rPr>
              <a:t>속성</a:t>
            </a:r>
            <a:r>
              <a:rPr lang="ko-KR" altLang="en-US" dirty="0"/>
              <a:t>이라고 부름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776E2DAB-19F8-BFC1-8397-B134CA97CF77}"/>
              </a:ext>
            </a:extLst>
          </p:cNvPr>
          <p:cNvCxnSpPr>
            <a:cxnSpLocks/>
          </p:cNvCxnSpPr>
          <p:nvPr/>
        </p:nvCxnSpPr>
        <p:spPr>
          <a:xfrm>
            <a:off x="4852736" y="3400927"/>
            <a:ext cx="214478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8C6BB5EB-4D28-147A-1E4E-20B4036639E7}"/>
              </a:ext>
            </a:extLst>
          </p:cNvPr>
          <p:cNvSpPr txBox="1"/>
          <p:nvPr/>
        </p:nvSpPr>
        <p:spPr>
          <a:xfrm>
            <a:off x="6997518" y="3077761"/>
            <a:ext cx="49439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다른 태그를 감싸고 있는 태그가 부모</a:t>
            </a:r>
            <a:r>
              <a:rPr lang="en-US" altLang="ko-KR" dirty="0"/>
              <a:t>(Style), </a:t>
            </a:r>
            <a:r>
              <a:rPr lang="ko-KR" altLang="en-US" dirty="0"/>
              <a:t>감싸져 </a:t>
            </a:r>
            <a:endParaRPr lang="en-US" altLang="ko-KR" dirty="0"/>
          </a:p>
          <a:p>
            <a:r>
              <a:rPr lang="ko-KR" altLang="en-US" dirty="0"/>
              <a:t>있는 태그가 자식</a:t>
            </a:r>
            <a:r>
              <a:rPr lang="en-US" altLang="ko-KR" dirty="0"/>
              <a:t>(Setter)</a:t>
            </a:r>
            <a:r>
              <a:rPr lang="ko-KR" altLang="en-US" dirty="0"/>
              <a:t> 태그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5E246C99-27CE-0034-5404-509536BAD177}"/>
              </a:ext>
            </a:extLst>
          </p:cNvPr>
          <p:cNvCxnSpPr>
            <a:cxnSpLocks/>
          </p:cNvCxnSpPr>
          <p:nvPr/>
        </p:nvCxnSpPr>
        <p:spPr>
          <a:xfrm flipV="1">
            <a:off x="1941094" y="3077761"/>
            <a:ext cx="1126958" cy="2366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7D4BE7C-4858-02D1-CB75-4E1E97691DB4}"/>
              </a:ext>
            </a:extLst>
          </p:cNvPr>
          <p:cNvSpPr txBox="1"/>
          <p:nvPr/>
        </p:nvSpPr>
        <p:spPr>
          <a:xfrm>
            <a:off x="3068052" y="2892390"/>
            <a:ext cx="1047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태그 열기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BC1C75C-A78E-3E37-0565-1A58AD195D0A}"/>
              </a:ext>
            </a:extLst>
          </p:cNvPr>
          <p:cNvCxnSpPr>
            <a:cxnSpLocks/>
          </p:cNvCxnSpPr>
          <p:nvPr/>
        </p:nvCxnSpPr>
        <p:spPr>
          <a:xfrm>
            <a:off x="2225842" y="6019801"/>
            <a:ext cx="1118936" cy="1276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8E9662C9-5E9E-806F-3F7E-315B1F226CB8}"/>
              </a:ext>
            </a:extLst>
          </p:cNvPr>
          <p:cNvSpPr txBox="1"/>
          <p:nvPr/>
        </p:nvSpPr>
        <p:spPr>
          <a:xfrm>
            <a:off x="3344778" y="6019801"/>
            <a:ext cx="1047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태그 닫기</a:t>
            </a: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BDA8E242-0162-E545-C0D8-83CB8F09D132}"/>
              </a:ext>
            </a:extLst>
          </p:cNvPr>
          <p:cNvCxnSpPr>
            <a:cxnSpLocks/>
          </p:cNvCxnSpPr>
          <p:nvPr/>
        </p:nvCxnSpPr>
        <p:spPr>
          <a:xfrm>
            <a:off x="3808159" y="5800104"/>
            <a:ext cx="15438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9EAFF5C5-D4BA-8979-6783-877A0E8A3C9A}"/>
              </a:ext>
            </a:extLst>
          </p:cNvPr>
          <p:cNvSpPr txBox="1"/>
          <p:nvPr/>
        </p:nvSpPr>
        <p:spPr>
          <a:xfrm>
            <a:off x="5352044" y="5615438"/>
            <a:ext cx="2751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태그 열고</a:t>
            </a:r>
            <a:r>
              <a:rPr lang="en-US" altLang="ko-KR" dirty="0"/>
              <a:t>, </a:t>
            </a:r>
            <a:r>
              <a:rPr lang="ko-KR" altLang="en-US" dirty="0"/>
              <a:t>닫기 한 줄로 표형</a:t>
            </a:r>
          </a:p>
        </p:txBody>
      </p:sp>
    </p:spTree>
    <p:extLst>
      <p:ext uri="{BB962C8B-B14F-4D97-AF65-F5344CB8AC3E}">
        <p14:creationId xmlns:p14="http://schemas.microsoft.com/office/powerpoint/2010/main" val="27049443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88F84E-7FFB-60D3-BC28-7E75BB17F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XAML</a:t>
            </a:r>
            <a:endParaRPr lang="ko-KR" altLang="en-US"/>
          </a:p>
        </p:txBody>
      </p:sp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58C98E9C-ED04-0A9C-A6B1-164C075213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대표적인 </a:t>
            </a:r>
            <a:r>
              <a:rPr lang="en-US" altLang="ko-KR" dirty="0"/>
              <a:t>Markup Language</a:t>
            </a:r>
            <a:r>
              <a:rPr lang="ko-KR" altLang="en-US" dirty="0"/>
              <a:t>인 </a:t>
            </a:r>
            <a:r>
              <a:rPr lang="en-US" altLang="ko-KR" dirty="0"/>
              <a:t>HTML</a:t>
            </a:r>
            <a:r>
              <a:rPr lang="ko-KR" altLang="en-US" dirty="0"/>
              <a:t>과 비교</a:t>
            </a:r>
            <a:endParaRPr lang="en-US" altLang="ko-KR" dirty="0"/>
          </a:p>
          <a:p>
            <a:pPr lvl="1"/>
            <a:r>
              <a:rPr lang="en-US" altLang="ko-KR" dirty="0"/>
              <a:t>HTML : </a:t>
            </a:r>
            <a:r>
              <a:rPr lang="ko-KR" altLang="en-US" dirty="0"/>
              <a:t>정해진 태그 </a:t>
            </a:r>
            <a:r>
              <a:rPr lang="en-US" altLang="ko-KR" dirty="0"/>
              <a:t>(head, body, h1, div </a:t>
            </a:r>
            <a:r>
              <a:rPr lang="ko-KR" altLang="en-US" dirty="0"/>
              <a:t>등</a:t>
            </a:r>
            <a:r>
              <a:rPr lang="en-US" altLang="ko-KR" dirty="0"/>
              <a:t>)</a:t>
            </a:r>
            <a:r>
              <a:rPr lang="ko-KR" altLang="en-US" dirty="0"/>
              <a:t>만 사용 가능</a:t>
            </a:r>
            <a:r>
              <a:rPr lang="en-US" altLang="ko-KR" dirty="0"/>
              <a:t>XAML : Microsoft</a:t>
            </a:r>
            <a:r>
              <a:rPr lang="ko-KR" altLang="en-US" dirty="0"/>
              <a:t>에서 개발한 </a:t>
            </a:r>
            <a:r>
              <a:rPr lang="en-US" altLang="ko-KR" dirty="0"/>
              <a:t>XML,</a:t>
            </a:r>
            <a:r>
              <a:rPr lang="ko-KR" altLang="en-US" dirty="0"/>
              <a:t> </a:t>
            </a:r>
            <a:r>
              <a:rPr lang="en-US" altLang="ko-KR" dirty="0"/>
              <a:t>UI</a:t>
            </a:r>
            <a:r>
              <a:rPr lang="ko-KR" altLang="en-US" dirty="0"/>
              <a:t>와 데이터를 주고 받는 목적</a:t>
            </a:r>
            <a:endParaRPr lang="en-US" altLang="ko-KR" dirty="0"/>
          </a:p>
          <a:p>
            <a:r>
              <a:rPr lang="ko-KR" altLang="en-US" dirty="0">
                <a:solidFill>
                  <a:schemeClr val="accent2"/>
                </a:solidFill>
              </a:rPr>
              <a:t> </a:t>
            </a:r>
            <a:r>
              <a:rPr lang="en-US" altLang="ko-KR" dirty="0">
                <a:solidFill>
                  <a:srgbClr val="00B050"/>
                </a:solidFill>
              </a:rPr>
              <a:t>Visual Studio</a:t>
            </a:r>
            <a:r>
              <a:rPr lang="ko-KR" altLang="en-US" dirty="0">
                <a:solidFill>
                  <a:srgbClr val="00B050"/>
                </a:solidFill>
              </a:rPr>
              <a:t>에서 자동 생성해주기도 하지만</a:t>
            </a:r>
            <a:r>
              <a:rPr lang="en-US" altLang="ko-KR" dirty="0">
                <a:solidFill>
                  <a:srgbClr val="00B050"/>
                </a:solidFill>
              </a:rPr>
              <a:t>, </a:t>
            </a:r>
            <a:r>
              <a:rPr lang="ko-KR" altLang="en-US" dirty="0" err="1">
                <a:solidFill>
                  <a:srgbClr val="00B050"/>
                </a:solidFill>
              </a:rPr>
              <a:t>설정값이나</a:t>
            </a:r>
            <a:r>
              <a:rPr lang="ko-KR" altLang="en-US" dirty="0">
                <a:solidFill>
                  <a:srgbClr val="00B050"/>
                </a:solidFill>
              </a:rPr>
              <a:t> 옵션은 직접 수정해야 함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95AF525-2966-4A55-EE18-CD8AC217F2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01-12(Sun)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69B1A02-527E-2E3B-E22B-02AA1D76F0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18</a:t>
            </a:fld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CF311F1-0F11-E073-3378-BF6EEC3C15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696"/>
          <a:stretch/>
        </p:blipFill>
        <p:spPr>
          <a:xfrm>
            <a:off x="838200" y="4453569"/>
            <a:ext cx="9998062" cy="1517323"/>
          </a:xfrm>
          <a:prstGeom prst="rect">
            <a:avLst/>
          </a:prstGeom>
        </p:spPr>
      </p:pic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CBF71830-D9D7-0BFB-8736-173F2649D204}"/>
              </a:ext>
            </a:extLst>
          </p:cNvPr>
          <p:cNvCxnSpPr>
            <a:cxnSpLocks/>
          </p:cNvCxnSpPr>
          <p:nvPr/>
        </p:nvCxnSpPr>
        <p:spPr>
          <a:xfrm flipV="1">
            <a:off x="2141621" y="4318632"/>
            <a:ext cx="457200" cy="3536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3910758-9756-85DA-EE6E-50F5791314F7}"/>
              </a:ext>
            </a:extLst>
          </p:cNvPr>
          <p:cNvSpPr txBox="1"/>
          <p:nvPr/>
        </p:nvSpPr>
        <p:spPr>
          <a:xfrm>
            <a:off x="1744260" y="4012245"/>
            <a:ext cx="1709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컨트롤 객체 이름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838FFC92-6750-9522-4FB3-8C3ABB84690F}"/>
              </a:ext>
            </a:extLst>
          </p:cNvPr>
          <p:cNvCxnSpPr>
            <a:cxnSpLocks/>
          </p:cNvCxnSpPr>
          <p:nvPr/>
        </p:nvCxnSpPr>
        <p:spPr>
          <a:xfrm flipV="1">
            <a:off x="3026351" y="4368970"/>
            <a:ext cx="1730452" cy="3405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8CA391E-A3B8-02E7-CFEC-014FE4E3F188}"/>
              </a:ext>
            </a:extLst>
          </p:cNvPr>
          <p:cNvSpPr txBox="1"/>
          <p:nvPr/>
        </p:nvSpPr>
        <p:spPr>
          <a:xfrm>
            <a:off x="3543169" y="4012717"/>
            <a:ext cx="28280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C#</a:t>
            </a:r>
            <a:r>
              <a:rPr lang="ko-KR" altLang="en-US" dirty="0"/>
              <a:t>에서 사용할 인스턴스 이름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97F6E135-86CB-9D38-DF9C-8087BE907EAB}"/>
              </a:ext>
            </a:extLst>
          </p:cNvPr>
          <p:cNvCxnSpPr>
            <a:cxnSpLocks/>
          </p:cNvCxnSpPr>
          <p:nvPr/>
        </p:nvCxnSpPr>
        <p:spPr>
          <a:xfrm flipV="1">
            <a:off x="6460974" y="4381577"/>
            <a:ext cx="1155015" cy="3405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08C967FA-0CE5-A9A8-524B-01FD58723318}"/>
              </a:ext>
            </a:extLst>
          </p:cNvPr>
          <p:cNvSpPr txBox="1"/>
          <p:nvPr/>
        </p:nvSpPr>
        <p:spPr>
          <a:xfrm>
            <a:off x="6614923" y="4012245"/>
            <a:ext cx="4495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WinForm</a:t>
            </a:r>
            <a:r>
              <a:rPr lang="en-US" altLang="ko-KR" dirty="0"/>
              <a:t> Properties </a:t>
            </a:r>
            <a:r>
              <a:rPr lang="ko-KR" altLang="en-US" dirty="0"/>
              <a:t>창에서 보던 각종 옵션들</a:t>
            </a:r>
          </a:p>
        </p:txBody>
      </p:sp>
    </p:spTree>
    <p:extLst>
      <p:ext uri="{BB962C8B-B14F-4D97-AF65-F5344CB8AC3E}">
        <p14:creationId xmlns:p14="http://schemas.microsoft.com/office/powerpoint/2010/main" val="19091892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B2AED7-228E-7FB6-7AD9-DA2415C8E0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WPF</a:t>
            </a:r>
            <a:r>
              <a:rPr lang="ko-KR" altLang="en-US"/>
              <a:t> 프로젝트 생성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6325CAB-0ECA-EFB5-3AFB-799C6A0859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3"/>
            <a:ext cx="10515600" cy="3202192"/>
          </a:xfrm>
        </p:spPr>
        <p:txBody>
          <a:bodyPr/>
          <a:lstStyle/>
          <a:p>
            <a:r>
              <a:rPr lang="en-US" altLang="ko-KR"/>
              <a:t>Visual</a:t>
            </a:r>
            <a:r>
              <a:rPr lang="ko-KR" altLang="en-US"/>
              <a:t> </a:t>
            </a:r>
            <a:r>
              <a:rPr lang="en-US" altLang="ko-KR"/>
              <a:t>Studio </a:t>
            </a:r>
            <a:r>
              <a:rPr lang="ko-KR" altLang="en-US"/>
              <a:t>프로젝트 생성에서 </a:t>
            </a:r>
            <a:r>
              <a:rPr lang="en-US" altLang="ko-KR"/>
              <a:t>WPF Application</a:t>
            </a:r>
            <a:r>
              <a:rPr lang="ko-KR" altLang="en-US"/>
              <a:t>을 선택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DA871D3-297F-4CA5-29FA-D3D8F95B08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01-12(Sun)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ED72B89-BF1B-6102-082E-EBF38B15E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19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250DA54-594F-53D2-735C-A703700869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4925" y="2034238"/>
            <a:ext cx="5986965" cy="4204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7787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B49C79-8DE4-4842-D1E6-927CDD6D44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24326" y="2637402"/>
            <a:ext cx="4743348" cy="974422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C#</a:t>
            </a:r>
            <a:r>
              <a:rPr lang="ko-KR" altLang="en-US" dirty="0"/>
              <a:t> </a:t>
            </a:r>
            <a:r>
              <a:rPr lang="en-US" altLang="ko-KR" dirty="0"/>
              <a:t>WPF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223B3B-2FCF-58AF-BC81-E9824EB6B1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BEDFA-D8AA-4914-9440-7DF713C99FA9}" type="datetime1">
              <a:rPr lang="ko-KR" altLang="en-US" smtClean="0"/>
              <a:t>01-12(Sun)</a:t>
            </a:fld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C7112DC-52CD-A148-06F6-6813E1A67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16553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B2AED7-228E-7FB6-7AD9-DA2415C8E0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WPF</a:t>
            </a:r>
            <a:r>
              <a:rPr lang="ko-KR" altLang="en-US"/>
              <a:t> 프로젝트 생성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6325CAB-0ECA-EFB5-3AFB-799C6A0859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3"/>
            <a:ext cx="10515600" cy="3202192"/>
          </a:xfrm>
        </p:spPr>
        <p:txBody>
          <a:bodyPr/>
          <a:lstStyle/>
          <a:p>
            <a:r>
              <a:rPr lang="en-US" altLang="ko-KR" dirty="0"/>
              <a:t>WPF </a:t>
            </a:r>
            <a:r>
              <a:rPr lang="ko-KR" altLang="en-US" dirty="0"/>
              <a:t>프로젝트는 </a:t>
            </a:r>
            <a:r>
              <a:rPr lang="en-US" altLang="ko-KR" dirty="0"/>
              <a:t>.NET </a:t>
            </a:r>
            <a:r>
              <a:rPr lang="ko-KR" altLang="en-US" dirty="0"/>
              <a:t>최신버전을 사용 가능</a:t>
            </a:r>
            <a:endParaRPr lang="en-US" altLang="ko-KR" dirty="0"/>
          </a:p>
          <a:p>
            <a:r>
              <a:rPr lang="en-US" altLang="ko-KR" dirty="0" err="1"/>
              <a:t>WinForm</a:t>
            </a:r>
            <a:r>
              <a:rPr lang="ko-KR" altLang="en-US" dirty="0"/>
              <a:t>은 아직 사용되고는 있지만 </a:t>
            </a:r>
            <a:r>
              <a:rPr lang="en-US" altLang="ko-KR" dirty="0"/>
              <a:t>.NET Framework 4.8 </a:t>
            </a:r>
            <a:r>
              <a:rPr lang="ko-KR" altLang="en-US" dirty="0"/>
              <a:t>이후로는 업데이트가 중단됨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DA871D3-297F-4CA5-29FA-D3D8F95B08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01-12(Sun)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ED72B89-BF1B-6102-082E-EBF38B15E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20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9FB24B5-75A7-FC51-0938-9C0B808AE8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6680" y="3948052"/>
            <a:ext cx="5658640" cy="1905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1326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672117-1215-C3DF-77AC-07D54AB22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릴리즈 빌드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467AB6C-494C-2C1F-67AC-F5513D3056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코드 실행 결과는 동일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B7580D8-0674-1F59-341E-CF8E218CAB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01-12(Sun)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644C262-F118-1637-D7E6-29B396333A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21</a:t>
            </a:fld>
            <a:endParaRPr lang="ko-KR" altLang="en-US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3A488628-0F6A-B4CE-6F55-BE915DA1DC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6282907"/>
              </p:ext>
            </p:extLst>
          </p:nvPr>
        </p:nvGraphicFramePr>
        <p:xfrm>
          <a:off x="1276120" y="2577419"/>
          <a:ext cx="9639760" cy="3010942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4819880">
                  <a:extLst>
                    <a:ext uri="{9D8B030D-6E8A-4147-A177-3AD203B41FA5}">
                      <a16:colId xmlns:a16="http://schemas.microsoft.com/office/drawing/2014/main" val="2124534598"/>
                    </a:ext>
                  </a:extLst>
                </a:gridCol>
                <a:gridCol w="4819880">
                  <a:extLst>
                    <a:ext uri="{9D8B030D-6E8A-4147-A177-3AD203B41FA5}">
                      <a16:colId xmlns:a16="http://schemas.microsoft.com/office/drawing/2014/main" val="174622155"/>
                    </a:ext>
                  </a:extLst>
                </a:gridCol>
              </a:tblGrid>
              <a:tr h="4998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/>
                        <a:t>Debug</a:t>
                      </a:r>
                      <a:endParaRPr lang="ko-KR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/>
                        <a:t>Release</a:t>
                      </a:r>
                      <a:endParaRPr lang="ko-KR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0322977"/>
                  </a:ext>
                </a:extLst>
              </a:tr>
              <a:tr h="2511140">
                <a:tc>
                  <a:txBody>
                    <a:bodyPr/>
                    <a:lstStyle/>
                    <a:p>
                      <a:pPr marL="342900" indent="-34290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2000" dirty="0"/>
                        <a:t>코드 최적화 없음</a:t>
                      </a:r>
                      <a:endParaRPr lang="en-US" altLang="ko-KR" sz="2000" dirty="0"/>
                    </a:p>
                    <a:p>
                      <a:pPr marL="342900" indent="-34290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2000" dirty="0"/>
                        <a:t>코드 실행 속도 느림</a:t>
                      </a:r>
                      <a:endParaRPr lang="en-US" altLang="ko-KR" sz="2000" dirty="0"/>
                    </a:p>
                    <a:p>
                      <a:pPr marL="342900" indent="-34290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2000" dirty="0"/>
                        <a:t>메모리 사용량이 많음</a:t>
                      </a:r>
                      <a:endParaRPr lang="en-US" altLang="ko-KR" sz="2000" dirty="0"/>
                    </a:p>
                    <a:p>
                      <a:pPr marL="342900" indent="-34290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2000" dirty="0"/>
                        <a:t>실행 파일에 디버깅에 필요한 정보 포함</a:t>
                      </a:r>
                      <a:endParaRPr lang="en-US" altLang="ko-KR" sz="2000" dirty="0"/>
                    </a:p>
                    <a:p>
                      <a:pPr marL="342900" indent="-34290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2000" dirty="0"/>
                        <a:t>컴파일 속도 빠름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2000" dirty="0"/>
                        <a:t>코드 최적화 진행</a:t>
                      </a:r>
                      <a:endParaRPr lang="en-US" altLang="ko-KR" sz="2000" dirty="0"/>
                    </a:p>
                    <a:p>
                      <a:pPr marL="342900" indent="-34290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2000" dirty="0"/>
                        <a:t>코드 실행 속도 빠름</a:t>
                      </a:r>
                      <a:endParaRPr lang="en-US" altLang="ko-KR" sz="2000" dirty="0"/>
                    </a:p>
                    <a:p>
                      <a:pPr marL="342900" indent="-34290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2000" dirty="0"/>
                        <a:t>메모리 사용량이 적음</a:t>
                      </a:r>
                      <a:endParaRPr lang="en-US" altLang="ko-KR" sz="2000" dirty="0"/>
                    </a:p>
                    <a:p>
                      <a:pPr marL="342900" indent="-34290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2000" dirty="0"/>
                        <a:t>디버깅에 필요한 정보가 거의 포함되지 않음</a:t>
                      </a:r>
                      <a:endParaRPr lang="en-US" altLang="ko-KR" sz="2000" dirty="0"/>
                    </a:p>
                    <a:p>
                      <a:pPr marL="342900" indent="-34290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2000" dirty="0"/>
                        <a:t>최적화 때문에 컴파일 속도 느림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94473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834537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1DB8B8-99D7-15FA-E225-02DC04E74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릴리즈 빌드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98717C0-F3BE-023F-9494-A252B27411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01-12(Sun)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C738FD2-126E-A4A0-34E1-FB5E8B745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22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404D55A-3035-763B-93E4-07CAD8C6D4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00984"/>
            <a:ext cx="6557074" cy="2966774"/>
          </a:xfrm>
          <a:prstGeom prst="rect">
            <a:avLst/>
          </a:prstGeom>
        </p:spPr>
      </p:pic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ABCE0421-94EC-3A1A-B3DD-FB45FDA6BFC4}"/>
              </a:ext>
            </a:extLst>
          </p:cNvPr>
          <p:cNvCxnSpPr/>
          <p:nvPr/>
        </p:nvCxnSpPr>
        <p:spPr>
          <a:xfrm>
            <a:off x="4512989" y="1916934"/>
            <a:ext cx="661012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BDC53C88-1A5B-DC5C-492F-10F070BF33FB}"/>
              </a:ext>
            </a:extLst>
          </p:cNvPr>
          <p:cNvCxnSpPr>
            <a:cxnSpLocks/>
          </p:cNvCxnSpPr>
          <p:nvPr/>
        </p:nvCxnSpPr>
        <p:spPr>
          <a:xfrm>
            <a:off x="1139991" y="3798982"/>
            <a:ext cx="1048439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CF2E4E28-6112-15C7-04DE-92D311D393C7}"/>
              </a:ext>
            </a:extLst>
          </p:cNvPr>
          <p:cNvCxnSpPr>
            <a:cxnSpLocks/>
          </p:cNvCxnSpPr>
          <p:nvPr/>
        </p:nvCxnSpPr>
        <p:spPr>
          <a:xfrm>
            <a:off x="1139991" y="3488673"/>
            <a:ext cx="1048439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B9DE7ADE-D4F0-CC06-E498-E3DCAAE9C10F}"/>
              </a:ext>
            </a:extLst>
          </p:cNvPr>
          <p:cNvSpPr txBox="1"/>
          <p:nvPr/>
        </p:nvSpPr>
        <p:spPr>
          <a:xfrm>
            <a:off x="3941471" y="4687367"/>
            <a:ext cx="3043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/>
              <a:t>다른 위치에 복사 및 실행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5ABCCE77-2D6F-E441-9AD0-CD6B3DE529B5}"/>
              </a:ext>
            </a:extLst>
          </p:cNvPr>
          <p:cNvCxnSpPr>
            <a:cxnSpLocks/>
          </p:cNvCxnSpPr>
          <p:nvPr/>
        </p:nvCxnSpPr>
        <p:spPr>
          <a:xfrm>
            <a:off x="1139991" y="3200398"/>
            <a:ext cx="1345895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0A99030A-790A-2607-C367-34BB003F809C}"/>
              </a:ext>
            </a:extLst>
          </p:cNvPr>
          <p:cNvCxnSpPr>
            <a:cxnSpLocks/>
          </p:cNvCxnSpPr>
          <p:nvPr/>
        </p:nvCxnSpPr>
        <p:spPr>
          <a:xfrm>
            <a:off x="1139991" y="4410418"/>
            <a:ext cx="1852671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3" name="그림 12">
            <a:extLst>
              <a:ext uri="{FF2B5EF4-FFF2-40B4-BE49-F238E27FC236}">
                <a16:creationId xmlns:a16="http://schemas.microsoft.com/office/drawing/2014/main" id="{1D6D0876-E2BE-D900-9515-108BD6E984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1554" y="3986932"/>
            <a:ext cx="2838846" cy="2238687"/>
          </a:xfrm>
          <a:prstGeom prst="rect">
            <a:avLst/>
          </a:prstGeom>
        </p:spPr>
      </p:pic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21235FBA-4283-6924-D363-3BEF75D8E9FD}"/>
              </a:ext>
            </a:extLst>
          </p:cNvPr>
          <p:cNvCxnSpPr>
            <a:cxnSpLocks/>
          </p:cNvCxnSpPr>
          <p:nvPr/>
        </p:nvCxnSpPr>
        <p:spPr>
          <a:xfrm>
            <a:off x="2331650" y="3704421"/>
            <a:ext cx="5535282" cy="117928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84654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1DB8B8-99D7-15FA-E225-02DC04E74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릴리즈 빌드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98717C0-F3BE-023F-9494-A252B27411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01-12(Sun)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C738FD2-126E-A4A0-34E1-FB5E8B745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23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4F3F302-D3DD-A4D4-FF9F-427C9E7919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212" y="2026491"/>
            <a:ext cx="3353268" cy="2210108"/>
          </a:xfrm>
          <a:prstGeom prst="rect">
            <a:avLst/>
          </a:prstGeom>
        </p:spPr>
      </p:pic>
      <p:sp>
        <p:nvSpPr>
          <p:cNvPr id="11" name="TextBox 10">
            <a:hlinkClick r:id="rId3"/>
            <a:extLst>
              <a:ext uri="{FF2B5EF4-FFF2-40B4-BE49-F238E27FC236}">
                <a16:creationId xmlns:a16="http://schemas.microsoft.com/office/drawing/2014/main" id="{CF5CFF40-E97F-6E2C-1DC3-1DD6F319641C}"/>
              </a:ext>
            </a:extLst>
          </p:cNvPr>
          <p:cNvSpPr txBox="1"/>
          <p:nvPr/>
        </p:nvSpPr>
        <p:spPr>
          <a:xfrm>
            <a:off x="5022082" y="1935292"/>
            <a:ext cx="63154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>
                <a:hlinkClick r:id="rId3"/>
              </a:rPr>
              <a:t>https://dotnet.microsoft.com/en-us/download/dotnet/8.0</a:t>
            </a:r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4B939874-BAD4-A83D-FD92-AAFAD3535A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7880" y="2431206"/>
            <a:ext cx="6423824" cy="3054522"/>
          </a:xfrm>
          <a:prstGeom prst="rect">
            <a:avLst/>
          </a:prstGeom>
        </p:spPr>
      </p:pic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533D3E44-E1C1-6AC0-4C98-6DDE8E5AFE1A}"/>
              </a:ext>
            </a:extLst>
          </p:cNvPr>
          <p:cNvCxnSpPr/>
          <p:nvPr/>
        </p:nvCxnSpPr>
        <p:spPr>
          <a:xfrm>
            <a:off x="5122843" y="2919470"/>
            <a:ext cx="383387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8E1C2EA5-7061-8C33-9241-64DE31A38300}"/>
              </a:ext>
            </a:extLst>
          </p:cNvPr>
          <p:cNvCxnSpPr>
            <a:cxnSpLocks/>
          </p:cNvCxnSpPr>
          <p:nvPr/>
        </p:nvCxnSpPr>
        <p:spPr>
          <a:xfrm>
            <a:off x="6916757" y="4768468"/>
            <a:ext cx="453527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C94CE6F-FD94-54FE-15E8-B6D12C7DE002}"/>
              </a:ext>
            </a:extLst>
          </p:cNvPr>
          <p:cNvSpPr txBox="1"/>
          <p:nvPr/>
        </p:nvSpPr>
        <p:spPr>
          <a:xfrm>
            <a:off x="659878" y="4363181"/>
            <a:ext cx="38699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닷넷이 설치되어 있지 않은 </a:t>
            </a:r>
            <a:r>
              <a:rPr lang="en-US" altLang="ko-KR" sz="2000" dirty="0"/>
              <a:t>PC</a:t>
            </a:r>
            <a:r>
              <a:rPr lang="ko-KR" altLang="en-US" sz="2000" dirty="0"/>
              <a:t>에서는</a:t>
            </a:r>
            <a:endParaRPr lang="en-US" altLang="ko-KR" sz="2000" dirty="0"/>
          </a:p>
          <a:p>
            <a:r>
              <a:rPr lang="ko-KR" altLang="en-US" sz="2000" dirty="0"/>
              <a:t>닷넷 런타임 설치가 필요함</a:t>
            </a:r>
          </a:p>
        </p:txBody>
      </p:sp>
    </p:spTree>
    <p:extLst>
      <p:ext uri="{BB962C8B-B14F-4D97-AF65-F5344CB8AC3E}">
        <p14:creationId xmlns:p14="http://schemas.microsoft.com/office/powerpoint/2010/main" val="38990832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A082E6-BE48-B0D7-C1F7-7F3A49CE43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dll</a:t>
            </a:r>
            <a:r>
              <a:rPr lang="en-US" altLang="ko-KR" dirty="0"/>
              <a:t> </a:t>
            </a:r>
            <a:r>
              <a:rPr lang="ko-KR" altLang="en-US" dirty="0"/>
              <a:t>만들기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63C456A-E688-7DCD-B6C4-5C49DEE122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/>
              <a:t>프로젝트 속성 </a:t>
            </a:r>
            <a:r>
              <a:rPr lang="en-US" altLang="ko-KR" sz="2400" dirty="0"/>
              <a:t>(</a:t>
            </a:r>
            <a:r>
              <a:rPr lang="ko-KR" altLang="en-US" sz="2400" dirty="0" err="1"/>
              <a:t>우클릭</a:t>
            </a:r>
            <a:r>
              <a:rPr lang="ko-KR" altLang="en-US" sz="2400" dirty="0"/>
              <a:t> 맨 아래</a:t>
            </a:r>
            <a:r>
              <a:rPr lang="en-US" altLang="ko-KR" sz="2400" dirty="0"/>
              <a:t>) &gt; Output type: Class Library </a:t>
            </a:r>
            <a:r>
              <a:rPr lang="ko-KR" altLang="en-US" sz="2400" dirty="0"/>
              <a:t>로 변경</a:t>
            </a:r>
            <a:endParaRPr lang="en-US" altLang="ko-KR" sz="2400" dirty="0"/>
          </a:p>
          <a:p>
            <a:r>
              <a:rPr lang="ko-KR" altLang="en-US" sz="2400" dirty="0"/>
              <a:t>프로젝트 빌드 후 프로젝트 폴더</a:t>
            </a:r>
            <a:r>
              <a:rPr lang="en-US" altLang="ko-KR" sz="2400" dirty="0"/>
              <a:t>/bin/(</a:t>
            </a:r>
            <a:r>
              <a:rPr lang="ko-KR" altLang="en-US" sz="2400" dirty="0"/>
              <a:t>빌드 모드</a:t>
            </a:r>
            <a:r>
              <a:rPr lang="en-US" altLang="ko-KR" sz="2400" dirty="0"/>
              <a:t>)/(</a:t>
            </a:r>
            <a:r>
              <a:rPr lang="ko-KR" altLang="en-US" sz="2400" dirty="0"/>
              <a:t>프로젝트 이름</a:t>
            </a:r>
            <a:r>
              <a:rPr lang="en-US" altLang="ko-KR" sz="2400" dirty="0"/>
              <a:t>).</a:t>
            </a:r>
            <a:r>
              <a:rPr lang="en-US" altLang="ko-KR" sz="2400" dirty="0" err="1"/>
              <a:t>dll</a:t>
            </a:r>
            <a:r>
              <a:rPr lang="en-US" altLang="ko-KR" sz="2400" dirty="0"/>
              <a:t> </a:t>
            </a:r>
            <a:r>
              <a:rPr lang="ko-KR" altLang="en-US" sz="2400" dirty="0"/>
              <a:t>생성</a:t>
            </a:r>
            <a:endParaRPr lang="en-US" altLang="ko-KR" sz="2400" dirty="0"/>
          </a:p>
          <a:p>
            <a:r>
              <a:rPr lang="en-US" altLang="ko-KR" sz="2400" dirty="0"/>
              <a:t>Debug </a:t>
            </a:r>
            <a:r>
              <a:rPr lang="ko-KR" altLang="en-US" sz="2400" dirty="0"/>
              <a:t>모드로 만든 </a:t>
            </a:r>
            <a:r>
              <a:rPr lang="en-US" altLang="ko-KR" sz="2400" dirty="0" err="1"/>
              <a:t>dll</a:t>
            </a:r>
            <a:r>
              <a:rPr lang="ko-KR" altLang="en-US" sz="2400" dirty="0"/>
              <a:t>은 </a:t>
            </a:r>
            <a:r>
              <a:rPr lang="en-US" altLang="ko-KR" sz="2400" dirty="0"/>
              <a:t>Debug </a:t>
            </a:r>
            <a:r>
              <a:rPr lang="ko-KR" altLang="en-US" sz="2400" dirty="0"/>
              <a:t>모드에서만 사용 가능 </a:t>
            </a:r>
            <a:r>
              <a:rPr lang="en-US" altLang="ko-KR" sz="2400" dirty="0"/>
              <a:t>(</a:t>
            </a:r>
            <a:r>
              <a:rPr lang="ko-KR" altLang="en-US" sz="2400" dirty="0"/>
              <a:t>반대도 마찬가지</a:t>
            </a:r>
            <a:r>
              <a:rPr lang="en-US" altLang="ko-KR" sz="2400" dirty="0"/>
              <a:t>)</a:t>
            </a:r>
            <a:endParaRPr lang="ko-KR" altLang="en-US" sz="2400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DDA3093-30E6-6920-43B0-70C9C09CB4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01-12(Sun)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7A04B1D-DFD9-0B6F-23FA-5BABB05632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24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3B89D4D-D0F5-CD20-1434-A601C8F477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7368" y="3347902"/>
            <a:ext cx="4622773" cy="298019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CD04757-D612-6C2F-E50E-29D2D8801E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7838" y="3429000"/>
            <a:ext cx="2710962" cy="1676722"/>
          </a:xfrm>
          <a:prstGeom prst="rect">
            <a:avLst/>
          </a:prstGeom>
        </p:spPr>
      </p:pic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9020A4A3-B392-D78E-D26D-F3214962F287}"/>
              </a:ext>
            </a:extLst>
          </p:cNvPr>
          <p:cNvCxnSpPr/>
          <p:nvPr/>
        </p:nvCxnSpPr>
        <p:spPr>
          <a:xfrm>
            <a:off x="4247147" y="4319337"/>
            <a:ext cx="469231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91150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879F42-CE0F-1645-9897-A225677253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9812F2-9F52-09AD-C35F-54B201CE4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dll</a:t>
            </a:r>
            <a:r>
              <a:rPr lang="en-US" altLang="ko-KR" dirty="0"/>
              <a:t> </a:t>
            </a:r>
            <a:r>
              <a:rPr lang="ko-KR" altLang="en-US" dirty="0"/>
              <a:t>가져오기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5F89D23-F17D-544A-2C3F-7B814B58C6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/>
              <a:t>프로젝트 </a:t>
            </a:r>
            <a:r>
              <a:rPr lang="ko-KR" altLang="en-US" sz="2400" dirty="0" err="1"/>
              <a:t>우클릭</a:t>
            </a:r>
            <a:r>
              <a:rPr lang="ko-KR" altLang="en-US" sz="2400" dirty="0"/>
              <a:t> </a:t>
            </a:r>
            <a:r>
              <a:rPr lang="en-US" altLang="ko-KR" sz="2400" dirty="0"/>
              <a:t>&gt; Add &gt; Project</a:t>
            </a:r>
            <a:r>
              <a:rPr lang="ko-KR" altLang="en-US" sz="2400" dirty="0"/>
              <a:t> </a:t>
            </a:r>
            <a:r>
              <a:rPr lang="en-US" altLang="ko-KR" sz="2400" dirty="0"/>
              <a:t>Reference &gt;</a:t>
            </a:r>
            <a:r>
              <a:rPr lang="ko-KR" altLang="en-US" sz="2400" dirty="0"/>
              <a:t> </a:t>
            </a:r>
            <a:r>
              <a:rPr lang="en-US" altLang="ko-KR" sz="2400" dirty="0"/>
              <a:t>Browse &gt; </a:t>
            </a:r>
            <a:r>
              <a:rPr lang="en-US" altLang="ko-KR" sz="2400" dirty="0" err="1"/>
              <a:t>dll</a:t>
            </a:r>
            <a:r>
              <a:rPr lang="en-US" altLang="ko-KR" sz="2400" dirty="0"/>
              <a:t> </a:t>
            </a:r>
            <a:r>
              <a:rPr lang="ko-KR" altLang="en-US" sz="2400" dirty="0"/>
              <a:t>파일 선택</a:t>
            </a:r>
            <a:endParaRPr lang="en-US" altLang="ko-KR" sz="2400" dirty="0"/>
          </a:p>
          <a:p>
            <a:r>
              <a:rPr lang="ko-KR" altLang="en-US" sz="2400" dirty="0"/>
              <a:t>프로젝트</a:t>
            </a:r>
            <a:r>
              <a:rPr lang="en-US" altLang="ko-KR" sz="2400" dirty="0"/>
              <a:t>/</a:t>
            </a:r>
            <a:r>
              <a:rPr lang="en-US" altLang="ko-KR" sz="2400" dirty="0" err="1"/>
              <a:t>Depedencies</a:t>
            </a:r>
            <a:r>
              <a:rPr lang="en-US" altLang="ko-KR" sz="2400" dirty="0"/>
              <a:t>/Assemblies</a:t>
            </a:r>
            <a:r>
              <a:rPr lang="ko-KR" altLang="en-US" sz="2400" dirty="0"/>
              <a:t>에 </a:t>
            </a:r>
            <a:r>
              <a:rPr lang="en-US" altLang="ko-KR" sz="2400" dirty="0"/>
              <a:t>namespace</a:t>
            </a:r>
            <a:r>
              <a:rPr lang="ko-KR" altLang="en-US" sz="2400" dirty="0"/>
              <a:t>가 추가된 것을 확인</a:t>
            </a:r>
            <a:endParaRPr lang="en-US" altLang="ko-KR" sz="2400" dirty="0"/>
          </a:p>
          <a:p>
            <a:r>
              <a:rPr lang="en-US" altLang="ko-KR" sz="2400" dirty="0"/>
              <a:t>using</a:t>
            </a:r>
            <a:r>
              <a:rPr lang="ko-KR" altLang="en-US" sz="2400" dirty="0"/>
              <a:t>으로 </a:t>
            </a:r>
            <a:r>
              <a:rPr lang="en-US" altLang="ko-KR" sz="2400" dirty="0"/>
              <a:t>namespace</a:t>
            </a:r>
            <a:r>
              <a:rPr lang="ko-KR" altLang="en-US" sz="2400" dirty="0"/>
              <a:t>를 가져오거나 전체 이름을 지정하여 사용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513B2C1-268F-54CD-3A91-29E0D79631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01-12(Sun)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034ABD6-AD46-D906-115B-9FC339BCE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25</a:t>
            </a:fld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0834622-150B-FD87-4754-3361D8425A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269" y="3429000"/>
            <a:ext cx="3362794" cy="204816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15B56F3-CE63-8592-F403-EDE89A5FF0A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58265"/>
          <a:stretch/>
        </p:blipFill>
        <p:spPr>
          <a:xfrm>
            <a:off x="3893118" y="3653076"/>
            <a:ext cx="5555682" cy="160000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26C9169D-0950-C12E-CC46-BECA386F87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91855" y="3538345"/>
            <a:ext cx="2057687" cy="1714739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811D93E-49C2-0FE0-5BD2-30157504AD32}"/>
              </a:ext>
            </a:extLst>
          </p:cNvPr>
          <p:cNvCxnSpPr/>
          <p:nvPr/>
        </p:nvCxnSpPr>
        <p:spPr>
          <a:xfrm>
            <a:off x="10431379" y="4620125"/>
            <a:ext cx="922421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86611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E3818A-5629-8D68-1AB1-AC8F9A0DC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B050"/>
                </a:solidFill>
              </a:rPr>
              <a:t>실습</a:t>
            </a:r>
            <a:r>
              <a:rPr lang="en-US" altLang="ko-KR" dirty="0">
                <a:solidFill>
                  <a:srgbClr val="00B050"/>
                </a:solidFill>
              </a:rPr>
              <a:t>. </a:t>
            </a:r>
            <a:r>
              <a:rPr lang="ko-KR" altLang="en-US" dirty="0">
                <a:solidFill>
                  <a:srgbClr val="00B050"/>
                </a:solidFill>
              </a:rPr>
              <a:t>계산기 릴리즈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EE0565B-A383-5C05-9F8B-8053206FC4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WinForm</a:t>
            </a:r>
            <a:r>
              <a:rPr lang="en-US" altLang="ko-KR" dirty="0"/>
              <a:t> </a:t>
            </a:r>
            <a:r>
              <a:rPr lang="ko-KR" altLang="en-US" dirty="0"/>
              <a:t>미니 프로젝트 </a:t>
            </a:r>
            <a:r>
              <a:rPr lang="en-US" altLang="ko-KR" dirty="0"/>
              <a:t>- </a:t>
            </a:r>
            <a:r>
              <a:rPr lang="ko-KR" altLang="en-US" dirty="0"/>
              <a:t>계산기 만들기를 통해 개발한 프로그램을 </a:t>
            </a:r>
            <a:r>
              <a:rPr lang="en-US" altLang="ko-KR" dirty="0"/>
              <a:t>WPF </a:t>
            </a:r>
            <a:r>
              <a:rPr lang="ko-KR" altLang="en-US" dirty="0"/>
              <a:t>프로젝트로 이주</a:t>
            </a:r>
            <a:r>
              <a:rPr lang="en-US" altLang="ko-KR" dirty="0"/>
              <a:t>(Migration)</a:t>
            </a:r>
          </a:p>
          <a:p>
            <a:r>
              <a:rPr lang="ko-KR" altLang="en-US" dirty="0"/>
              <a:t>릴리즈 버전으로 빌드</a:t>
            </a:r>
            <a:endParaRPr lang="en-US" altLang="ko-KR" dirty="0"/>
          </a:p>
          <a:p>
            <a:r>
              <a:rPr lang="en-US" altLang="ko-KR" dirty="0"/>
              <a:t>Visual Studio</a:t>
            </a:r>
            <a:r>
              <a:rPr lang="ko-KR" altLang="en-US" dirty="0"/>
              <a:t>와 상관없이 독립적으로 실행 가능한 상태의 </a:t>
            </a:r>
            <a:r>
              <a:rPr lang="en-US" altLang="ko-KR" dirty="0"/>
              <a:t>exe, </a:t>
            </a:r>
            <a:r>
              <a:rPr lang="en-US" altLang="ko-KR" dirty="0" err="1"/>
              <a:t>dll</a:t>
            </a:r>
            <a:r>
              <a:rPr lang="en-US" altLang="ko-KR" dirty="0"/>
              <a:t>, </a:t>
            </a:r>
            <a:r>
              <a:rPr lang="en-US" altLang="ko-KR" dirty="0" err="1"/>
              <a:t>json</a:t>
            </a:r>
            <a:r>
              <a:rPr lang="en-US" altLang="ko-KR" dirty="0"/>
              <a:t> </a:t>
            </a:r>
            <a:r>
              <a:rPr lang="ko-KR" altLang="en-US" dirty="0"/>
              <a:t>파일을 압축하여 제출</a:t>
            </a:r>
            <a:r>
              <a:rPr lang="en-US" altLang="ko-KR" dirty="0"/>
              <a:t>!</a:t>
            </a:r>
            <a:endParaRPr lang="ko-KR" altLang="en-US" dirty="0">
              <a:solidFill>
                <a:schemeClr val="accent5"/>
              </a:solidFill>
            </a:endParaRP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5B1AA7E-F2DB-3FA5-D889-B76B97F98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01-12(Sun)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5B6E68E-5274-5F3A-F601-36F17D2AC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58074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2A5A5D-A6A2-0396-AE2D-D5AC9FBCC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WPF </a:t>
            </a:r>
            <a:r>
              <a:rPr lang="ko-KR" altLang="en-US" dirty="0"/>
              <a:t>크로스 스레드 해결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774465A-F72E-263F-030C-D356E0B12E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WinForm</a:t>
            </a:r>
            <a:r>
              <a:rPr lang="ko-KR" altLang="en-US" dirty="0"/>
              <a:t>의 </a:t>
            </a:r>
            <a:r>
              <a:rPr lang="en-US" altLang="ko-KR" dirty="0"/>
              <a:t>Invoke() </a:t>
            </a:r>
            <a:r>
              <a:rPr lang="ko-KR" altLang="en-US" dirty="0"/>
              <a:t>대신 </a:t>
            </a:r>
            <a:r>
              <a:rPr lang="en-US" altLang="ko-KR" dirty="0" err="1"/>
              <a:t>Dispatcher.Invoke</a:t>
            </a:r>
            <a:r>
              <a:rPr lang="en-US" altLang="ko-KR" dirty="0"/>
              <a:t>()</a:t>
            </a:r>
            <a:r>
              <a:rPr lang="ko-KR" altLang="en-US" dirty="0"/>
              <a:t>를 사용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1D9E62B-41C3-EAE7-FC4D-A52217EAF2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01-12(Sun)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EC48E86-E88D-A09E-31AE-AB8B359E8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27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45C5E83-6C14-ED7C-B5A8-A6FB2A9ED3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547262"/>
            <a:ext cx="5009203" cy="3113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0341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6F4E9B-7388-97E9-9E63-C39198078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WPF </a:t>
            </a:r>
            <a:r>
              <a:rPr lang="ko-KR" altLang="en-US"/>
              <a:t>도구상자</a:t>
            </a:r>
            <a:r>
              <a:rPr lang="en-US" altLang="ko-KR"/>
              <a:t> </a:t>
            </a:r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D63D705-7C15-33E0-BE4F-6DB21E173F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01-12(Sun)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36BE420-8F8C-85E9-FF1E-568D045CF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28</a:t>
            </a:fld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FA5B2E4-7951-3AD5-077A-562D5794C8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81" b="67069"/>
          <a:stretch/>
        </p:blipFill>
        <p:spPr>
          <a:xfrm>
            <a:off x="1371600" y="1608462"/>
            <a:ext cx="2232032" cy="424538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1FCE003-CAD7-985B-1AC4-109B863264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2816" b="32490"/>
          <a:stretch/>
        </p:blipFill>
        <p:spPr>
          <a:xfrm>
            <a:off x="4586131" y="1487274"/>
            <a:ext cx="2232032" cy="453894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CABD66A-408B-FE8A-6008-A637A6B73D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7184" b="-29"/>
          <a:stretch/>
        </p:blipFill>
        <p:spPr>
          <a:xfrm>
            <a:off x="7800662" y="1608460"/>
            <a:ext cx="2232032" cy="4296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2372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6F4E9B-7388-97E9-9E63-C39198078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도구상자</a:t>
            </a:r>
            <a:r>
              <a:rPr lang="en-US" altLang="ko-KR"/>
              <a:t> - </a:t>
            </a:r>
            <a:r>
              <a:rPr lang="ko-KR" altLang="en-US"/>
              <a:t>이미지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D63D705-7C15-33E0-BE4F-6DB21E173F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01-12(Sun)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36BE420-8F8C-85E9-FF1E-568D045CF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29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8FFFFCB-4C5A-6D8F-9AA3-F46C250A8E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789" y="2085815"/>
            <a:ext cx="2448267" cy="260068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3C65611-A061-9051-E750-BB48F5C7B009}"/>
              </a:ext>
            </a:extLst>
          </p:cNvPr>
          <p:cNvSpPr txBox="1"/>
          <p:nvPr/>
        </p:nvSpPr>
        <p:spPr>
          <a:xfrm>
            <a:off x="542236" y="4781320"/>
            <a:ext cx="2483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이미지를 표시하는데 사용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6F91286F-8AA8-1DBA-2381-425FF5E81A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0041" y="3919187"/>
            <a:ext cx="2629267" cy="1724266"/>
          </a:xfrm>
          <a:prstGeom prst="rect">
            <a:avLst/>
          </a:prstGeom>
        </p:spPr>
      </p:pic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1750827E-4188-EFBF-C7C8-A7DCE84E3EB6}"/>
              </a:ext>
            </a:extLst>
          </p:cNvPr>
          <p:cNvCxnSpPr/>
          <p:nvPr/>
        </p:nvCxnSpPr>
        <p:spPr>
          <a:xfrm>
            <a:off x="4131325" y="5199961"/>
            <a:ext cx="627961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24" name="그림 23">
            <a:extLst>
              <a:ext uri="{FF2B5EF4-FFF2-40B4-BE49-F238E27FC236}">
                <a16:creationId xmlns:a16="http://schemas.microsoft.com/office/drawing/2014/main" id="{A5966DD1-9F48-D58A-24C7-45C145AD65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8410" y="1421176"/>
            <a:ext cx="7956665" cy="4568041"/>
          </a:xfrm>
          <a:prstGeom prst="rect">
            <a:avLst/>
          </a:prstGeom>
        </p:spPr>
      </p:pic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A3A3D15D-2C13-901F-9CA4-6BC982B76341}"/>
              </a:ext>
            </a:extLst>
          </p:cNvPr>
          <p:cNvCxnSpPr>
            <a:cxnSpLocks/>
          </p:cNvCxnSpPr>
          <p:nvPr/>
        </p:nvCxnSpPr>
        <p:spPr>
          <a:xfrm>
            <a:off x="5420299" y="3573423"/>
            <a:ext cx="4028501" cy="111308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ED9F7672-A06C-0DD7-BF44-798D096F74B0}"/>
              </a:ext>
            </a:extLst>
          </p:cNvPr>
          <p:cNvSpPr txBox="1"/>
          <p:nvPr/>
        </p:nvSpPr>
        <p:spPr>
          <a:xfrm>
            <a:off x="6514188" y="4054403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드래그</a:t>
            </a:r>
          </a:p>
        </p:txBody>
      </p:sp>
    </p:spTree>
    <p:extLst>
      <p:ext uri="{BB962C8B-B14F-4D97-AF65-F5344CB8AC3E}">
        <p14:creationId xmlns:p14="http://schemas.microsoft.com/office/powerpoint/2010/main" val="14188864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6F4E9B-7388-97E9-9E63-C39198078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WPF</a:t>
            </a:r>
            <a:r>
              <a:rPr lang="ko-KR" altLang="en-US"/>
              <a:t>란</a:t>
            </a:r>
            <a:r>
              <a:rPr lang="en-US" altLang="ko-KR"/>
              <a:t>?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B693A3D-192B-8674-8300-3DA6EE6588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Windows Presentation Foundation</a:t>
            </a:r>
            <a:r>
              <a:rPr lang="ko-KR" altLang="en-US"/>
              <a:t>의 약자</a:t>
            </a:r>
            <a:endParaRPr lang="en-US" altLang="ko-KR"/>
          </a:p>
          <a:p>
            <a:r>
              <a:rPr lang="en-US" altLang="ko-KR"/>
              <a:t>Microsoft</a:t>
            </a:r>
            <a:r>
              <a:rPr lang="ko-KR" altLang="en-US"/>
              <a:t>에서 </a:t>
            </a:r>
            <a:r>
              <a:rPr lang="en-US" altLang="ko-KR"/>
              <a:t>2006</a:t>
            </a:r>
            <a:r>
              <a:rPr lang="ko-KR" altLang="en-US"/>
              <a:t>년에 만든 </a:t>
            </a:r>
            <a:r>
              <a:rPr lang="en-US" altLang="ko-KR"/>
              <a:t>UI </a:t>
            </a:r>
            <a:r>
              <a:rPr lang="ko-KR" altLang="en-US"/>
              <a:t>프레임워크 </a:t>
            </a:r>
            <a:endParaRPr lang="en-US" altLang="ko-KR"/>
          </a:p>
          <a:p>
            <a:r>
              <a:rPr lang="en-US" altLang="ko-KR"/>
              <a:t>.NET </a:t>
            </a:r>
            <a:r>
              <a:rPr lang="ko-KR" altLang="en-US"/>
              <a:t>환경에서 동작</a:t>
            </a:r>
            <a:r>
              <a:rPr lang="en-US" altLang="ko-KR"/>
              <a:t>, </a:t>
            </a:r>
            <a:r>
              <a:rPr lang="ko-KR" altLang="en-US"/>
              <a:t>주로 </a:t>
            </a:r>
            <a:r>
              <a:rPr lang="en-US" altLang="ko-KR"/>
              <a:t>C#</a:t>
            </a:r>
            <a:r>
              <a:rPr lang="ko-KR" altLang="en-US"/>
              <a:t>을 사용</a:t>
            </a:r>
            <a:endParaRPr lang="en-US" altLang="ko-KR"/>
          </a:p>
          <a:p>
            <a:pPr lvl="1"/>
            <a:r>
              <a:rPr lang="en-US" altLang="ko-KR"/>
              <a:t>.NET</a:t>
            </a:r>
            <a:r>
              <a:rPr lang="ko-KR" altLang="en-US"/>
              <a:t>으로 빌드가 가능 </a:t>
            </a:r>
            <a:r>
              <a:rPr lang="en-US" altLang="ko-KR"/>
              <a:t>= Visual Studio </a:t>
            </a:r>
            <a:r>
              <a:rPr lang="ko-KR" altLang="en-US"/>
              <a:t>에서 작업해야 함</a:t>
            </a:r>
            <a:endParaRPr lang="en-US" altLang="ko-KR"/>
          </a:p>
          <a:p>
            <a:r>
              <a:rPr lang="ko-KR" altLang="en-US"/>
              <a:t>벡터 기반 렌더링 </a:t>
            </a:r>
            <a:r>
              <a:rPr lang="en-US" altLang="ko-KR"/>
              <a:t>(</a:t>
            </a:r>
            <a:r>
              <a:rPr lang="ko-KR" altLang="en-US"/>
              <a:t>해상도 변경에 따른 화질 저하가 없음</a:t>
            </a:r>
            <a:r>
              <a:rPr lang="en-US" altLang="ko-KR"/>
              <a:t>)</a:t>
            </a:r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D63D705-7C15-33E0-BE4F-6DB21E173F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01-12(Sun)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36BE420-8F8C-85E9-FF1E-568D045CF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57671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6F4E9B-7388-97E9-9E63-C39198078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도구상자</a:t>
            </a:r>
            <a:r>
              <a:rPr lang="en-US" altLang="ko-KR"/>
              <a:t> - </a:t>
            </a:r>
            <a:r>
              <a:rPr lang="ko-KR" altLang="en-US"/>
              <a:t>이미지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D63D705-7C15-33E0-BE4F-6DB21E173F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01-12(Sun)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36BE420-8F8C-85E9-FF1E-568D045CF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30</a:t>
            </a:fld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2537F3-540D-F364-9B07-3DF90FD09E22}"/>
              </a:ext>
            </a:extLst>
          </p:cNvPr>
          <p:cNvSpPr txBox="1"/>
          <p:nvPr/>
        </p:nvSpPr>
        <p:spPr>
          <a:xfrm>
            <a:off x="4949719" y="5531466"/>
            <a:ext cx="4842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이미지 태그의 </a:t>
            </a:r>
            <a:r>
              <a:rPr lang="en-US" altLang="ko-KR"/>
              <a:t>Source</a:t>
            </a:r>
            <a:r>
              <a:rPr lang="ko-KR" altLang="en-US"/>
              <a:t>를 이미지 파일 이름으로 수정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E22B94D-3978-D673-DF0F-742B9E4397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9719" y="5064676"/>
            <a:ext cx="4201111" cy="46679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D66BE0B3-3DCC-FC0D-0ECE-DB7D288A78E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007"/>
          <a:stretch/>
        </p:blipFill>
        <p:spPr>
          <a:xfrm>
            <a:off x="7159740" y="971599"/>
            <a:ext cx="3982180" cy="303143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D097779-2F43-50D0-4205-DCEEC5C71F03}"/>
              </a:ext>
            </a:extLst>
          </p:cNvPr>
          <p:cNvSpPr txBox="1"/>
          <p:nvPr/>
        </p:nvSpPr>
        <p:spPr>
          <a:xfrm>
            <a:off x="9314096" y="3899485"/>
            <a:ext cx="1632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이미지가 추가됨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6136479-8D49-2C33-B4DD-5A951B94E71F}"/>
              </a:ext>
            </a:extLst>
          </p:cNvPr>
          <p:cNvSpPr txBox="1"/>
          <p:nvPr/>
        </p:nvSpPr>
        <p:spPr>
          <a:xfrm>
            <a:off x="558077" y="2402594"/>
            <a:ext cx="3982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프로젝트 우클릭 </a:t>
            </a:r>
            <a:r>
              <a:rPr lang="en-US" altLang="ko-KR"/>
              <a:t>&gt; Add</a:t>
            </a:r>
            <a:r>
              <a:rPr lang="ko-KR" altLang="en-US"/>
              <a:t> </a:t>
            </a:r>
            <a:r>
              <a:rPr lang="en-US" altLang="ko-KR"/>
              <a:t>&gt;</a:t>
            </a:r>
            <a:r>
              <a:rPr lang="ko-KR" altLang="en-US"/>
              <a:t> </a:t>
            </a:r>
            <a:r>
              <a:rPr lang="en-US" altLang="ko-KR"/>
              <a:t>Existing</a:t>
            </a:r>
            <a:r>
              <a:rPr lang="ko-KR" altLang="en-US"/>
              <a:t> </a:t>
            </a:r>
            <a:r>
              <a:rPr lang="en-US" altLang="ko-KR"/>
              <a:t>Item</a:t>
            </a:r>
            <a:r>
              <a:rPr lang="ko-KR" altLang="en-US"/>
              <a:t> 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7792F308-9066-A58B-B672-EE88B80620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077" y="1340059"/>
            <a:ext cx="5503034" cy="96966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55CD57A-7621-F646-82DD-ED24BFB91E17}"/>
              </a:ext>
            </a:extLst>
          </p:cNvPr>
          <p:cNvSpPr txBox="1"/>
          <p:nvPr/>
        </p:nvSpPr>
        <p:spPr>
          <a:xfrm>
            <a:off x="558077" y="5512962"/>
            <a:ext cx="36455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이미지 파일 선택 시 프로젝트에 추가됨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14FE8805-3E54-536E-D3B0-299611B6AB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8077" y="3659507"/>
            <a:ext cx="2629267" cy="1724266"/>
          </a:xfrm>
          <a:prstGeom prst="rect">
            <a:avLst/>
          </a:prstGeom>
        </p:spPr>
      </p:pic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65DD201B-3C79-0E62-B027-1215B7ACA083}"/>
              </a:ext>
            </a:extLst>
          </p:cNvPr>
          <p:cNvCxnSpPr/>
          <p:nvPr/>
        </p:nvCxnSpPr>
        <p:spPr>
          <a:xfrm>
            <a:off x="1006999" y="4937276"/>
            <a:ext cx="627961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41B56DAB-5F45-91A1-B9A9-B05B4285537E}"/>
              </a:ext>
            </a:extLst>
          </p:cNvPr>
          <p:cNvCxnSpPr>
            <a:cxnSpLocks/>
          </p:cNvCxnSpPr>
          <p:nvPr/>
        </p:nvCxnSpPr>
        <p:spPr>
          <a:xfrm flipH="1">
            <a:off x="2853369" y="2841060"/>
            <a:ext cx="154236" cy="81844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4266979E-B7BB-45F3-A459-65BCF5BED74E}"/>
              </a:ext>
            </a:extLst>
          </p:cNvPr>
          <p:cNvCxnSpPr>
            <a:cxnSpLocks/>
          </p:cNvCxnSpPr>
          <p:nvPr/>
        </p:nvCxnSpPr>
        <p:spPr>
          <a:xfrm>
            <a:off x="3344483" y="4397282"/>
            <a:ext cx="1502939" cy="75861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8CD1EFDF-7BE0-2F03-DC57-261960865732}"/>
              </a:ext>
            </a:extLst>
          </p:cNvPr>
          <p:cNvCxnSpPr>
            <a:cxnSpLocks/>
          </p:cNvCxnSpPr>
          <p:nvPr/>
        </p:nvCxnSpPr>
        <p:spPr>
          <a:xfrm flipV="1">
            <a:off x="9253127" y="4344898"/>
            <a:ext cx="643795" cy="81596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40398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622395-3FBB-5A70-7D92-AD74B0437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도구상자 </a:t>
            </a:r>
            <a:r>
              <a:rPr lang="en-US" altLang="ko-KR" dirty="0"/>
              <a:t>- </a:t>
            </a:r>
            <a:r>
              <a:rPr lang="ko-KR" altLang="en-US" dirty="0"/>
              <a:t>이미지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99B3EFB-88E5-E094-090C-05FA21E5DC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혹시 이미지가 나타나지 않는다면</a:t>
            </a:r>
            <a:r>
              <a:rPr lang="en-US" altLang="ko-KR" dirty="0">
                <a:solidFill>
                  <a:schemeClr val="accent2"/>
                </a:solidFill>
              </a:rPr>
              <a:t>?</a:t>
            </a:r>
          </a:p>
          <a:p>
            <a:r>
              <a:rPr lang="ko-KR" altLang="en-US" dirty="0"/>
              <a:t>이미지를 리소스로 추가하고 빌드 옵션을 변경하기</a:t>
            </a:r>
            <a:endParaRPr lang="en-US" altLang="ko-KR" dirty="0"/>
          </a:p>
          <a:p>
            <a:pPr marL="914400" lvl="1" indent="-457200">
              <a:buFont typeface="+mj-lt"/>
              <a:buAutoNum type="arabicPeriod"/>
            </a:pPr>
            <a:r>
              <a:rPr lang="ko-KR" altLang="en-US" dirty="0"/>
              <a:t>프로젝트 우 클릭 </a:t>
            </a:r>
            <a:r>
              <a:rPr lang="en-US" altLang="ko-KR" dirty="0"/>
              <a:t>&gt; Add &gt; New Item &gt; Resource File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ko-KR" dirty="0"/>
              <a:t>Resource1.resx </a:t>
            </a:r>
            <a:r>
              <a:rPr lang="ko-KR" altLang="en-US" dirty="0"/>
              <a:t>파일을 열고 상단에 </a:t>
            </a:r>
            <a:r>
              <a:rPr lang="en-US" altLang="ko-KR" dirty="0"/>
              <a:t>Add Resource &gt; </a:t>
            </a:r>
            <a:r>
              <a:rPr lang="ko-KR" altLang="en-US" dirty="0"/>
              <a:t>이미지 파일 선택</a:t>
            </a:r>
            <a:endParaRPr lang="en-US" altLang="ko-KR" dirty="0"/>
          </a:p>
          <a:p>
            <a:pPr marL="914400" lvl="1" indent="-457200">
              <a:buFont typeface="+mj-lt"/>
              <a:buAutoNum type="arabicPeriod"/>
            </a:pPr>
            <a:r>
              <a:rPr lang="ko-KR" altLang="en-US" dirty="0"/>
              <a:t>솔루션 탐색기에 </a:t>
            </a:r>
            <a:r>
              <a:rPr lang="en-US" altLang="ko-KR" dirty="0"/>
              <a:t>Resource </a:t>
            </a:r>
            <a:r>
              <a:rPr lang="ko-KR" altLang="en-US" dirty="0"/>
              <a:t>폴더 내부의 이미지 파일 선택 후 </a:t>
            </a:r>
            <a:r>
              <a:rPr lang="en-US" altLang="ko-KR" dirty="0"/>
              <a:t>Properties </a:t>
            </a:r>
            <a:r>
              <a:rPr lang="ko-KR" altLang="en-US" dirty="0"/>
              <a:t>창에서 </a:t>
            </a:r>
            <a:r>
              <a:rPr lang="en-US" altLang="ko-KR" dirty="0"/>
              <a:t>Build Action</a:t>
            </a:r>
            <a:r>
              <a:rPr lang="ko-KR" altLang="en-US" dirty="0"/>
              <a:t>을 </a:t>
            </a:r>
            <a:r>
              <a:rPr lang="en-US" altLang="ko-KR" dirty="0"/>
              <a:t>Resource</a:t>
            </a:r>
            <a:r>
              <a:rPr lang="ko-KR" altLang="en-US" dirty="0"/>
              <a:t>로 변경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398B75A-4D64-CA78-4C41-336FC431D1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01-12(Sun)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026895E-6328-253F-DC0C-F705DAC1A5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31</a:t>
            </a:fld>
            <a:endParaRPr lang="ko-KR" altLang="en-US"/>
          </a:p>
        </p:txBody>
      </p:sp>
      <p:sp>
        <p:nvSpPr>
          <p:cNvPr id="7" name="TextBox 6">
            <a:hlinkClick r:id="rId2"/>
            <a:extLst>
              <a:ext uri="{FF2B5EF4-FFF2-40B4-BE49-F238E27FC236}">
                <a16:creationId xmlns:a16="http://schemas.microsoft.com/office/drawing/2014/main" id="{C4C01923-BF8D-DC99-35FD-A176D3E1324A}"/>
              </a:ext>
            </a:extLst>
          </p:cNvPr>
          <p:cNvSpPr txBox="1"/>
          <p:nvPr/>
        </p:nvSpPr>
        <p:spPr>
          <a:xfrm>
            <a:off x="7534275" y="298454"/>
            <a:ext cx="611505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/>
              <a:t>* </a:t>
            </a:r>
            <a:r>
              <a:rPr lang="ko-KR" altLang="en-US" sz="2400" dirty="0"/>
              <a:t>참고 자료</a:t>
            </a:r>
            <a:endParaRPr lang="en-US" altLang="ko-KR" sz="2400" dirty="0">
              <a:hlinkClick r:id="rId2"/>
            </a:endParaRPr>
          </a:p>
          <a:p>
            <a:r>
              <a:rPr lang="ko-KR" altLang="en-US" sz="2400" dirty="0">
                <a:hlinkClick r:id="rId2"/>
              </a:rPr>
              <a:t>https://gdpark.tistory.com/219</a:t>
            </a:r>
            <a:endParaRPr lang="ko-KR" altLang="en-US" sz="24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C96AAFE-FA9D-C7F4-3695-8C8C209B0C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481" y="4744621"/>
            <a:ext cx="4363059" cy="133368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0CBD031-8FEB-BC49-8B87-D1C3613798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8726" y="4601794"/>
            <a:ext cx="3133724" cy="1619340"/>
          </a:xfrm>
          <a:prstGeom prst="rect">
            <a:avLst/>
          </a:prstGeom>
        </p:spPr>
      </p:pic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C7127AC-A188-53CC-4F84-D5477EB5171B}"/>
              </a:ext>
            </a:extLst>
          </p:cNvPr>
          <p:cNvCxnSpPr/>
          <p:nvPr/>
        </p:nvCxnSpPr>
        <p:spPr>
          <a:xfrm>
            <a:off x="5772150" y="5010784"/>
            <a:ext cx="828675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9364F871-B2E7-2979-354C-FBFF232953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32636" y="4735095"/>
            <a:ext cx="3057952" cy="1343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7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82C290-A14D-AC63-0518-62E4E1EF27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도구상자 </a:t>
            </a:r>
            <a:r>
              <a:rPr lang="en-US" altLang="ko-KR" dirty="0"/>
              <a:t>- </a:t>
            </a:r>
            <a:r>
              <a:rPr lang="ko-KR" altLang="en-US" dirty="0"/>
              <a:t>이미지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4BABAA-B22A-A569-F7F0-8849320DF5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603539"/>
          </a:xfrm>
        </p:spPr>
        <p:txBody>
          <a:bodyPr/>
          <a:lstStyle/>
          <a:p>
            <a:r>
              <a:rPr lang="ko-KR" altLang="en-US" dirty="0"/>
              <a:t>코드를 사용하여 이미지 변경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3792EC4-7043-34CC-FEF2-90E8C0A6F1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01-12(Sun)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D2E6C42-3237-B86B-BA31-5CF3EAD1C9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32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D77EDD4-B416-7B45-1D36-55A8933275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689" y="2350044"/>
            <a:ext cx="10722098" cy="162422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8226E4B-22E9-E96D-2D48-0C2977FF71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1880" y="4021106"/>
            <a:ext cx="4045715" cy="2278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7535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2ACCD4-C461-B0A9-20E2-E5DDA28883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번외</a:t>
            </a:r>
            <a:r>
              <a:rPr lang="en-US" altLang="ko-KR" dirty="0"/>
              <a:t>_ URI </a:t>
            </a:r>
            <a:r>
              <a:rPr lang="ko-KR" altLang="en-US" dirty="0"/>
              <a:t>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1D3014E-6E2F-E442-B4BF-851B377F07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Uniform Resource Identifier </a:t>
            </a:r>
            <a:r>
              <a:rPr lang="ko-KR" altLang="en-US" dirty="0"/>
              <a:t>의 약자 </a:t>
            </a:r>
            <a:endParaRPr lang="en-US" altLang="ko-KR" dirty="0"/>
          </a:p>
          <a:p>
            <a:pPr lvl="1"/>
            <a:r>
              <a:rPr lang="en-US" altLang="ko-KR" dirty="0">
                <a:solidFill>
                  <a:schemeClr val="accent2"/>
                </a:solidFill>
              </a:rPr>
              <a:t>URL</a:t>
            </a:r>
            <a:r>
              <a:rPr lang="ko-KR" altLang="en-US" dirty="0"/>
              <a:t>은 </a:t>
            </a:r>
            <a:r>
              <a:rPr lang="en-US" altLang="ko-KR" dirty="0"/>
              <a:t>Uniform Resource </a:t>
            </a:r>
            <a:r>
              <a:rPr lang="en-US" altLang="ko-KR" dirty="0">
                <a:solidFill>
                  <a:schemeClr val="accent2"/>
                </a:solidFill>
              </a:rPr>
              <a:t>Locator</a:t>
            </a:r>
            <a:r>
              <a:rPr lang="ko-KR" altLang="en-US" dirty="0"/>
              <a:t>의 약자로 </a:t>
            </a:r>
            <a:r>
              <a:rPr lang="en-US" altLang="ko-KR" dirty="0"/>
              <a:t>URI</a:t>
            </a:r>
            <a:r>
              <a:rPr lang="ko-KR" altLang="en-US" dirty="0"/>
              <a:t>의 위치를 나타냄</a:t>
            </a:r>
            <a:endParaRPr lang="en-US" altLang="ko-KR" dirty="0"/>
          </a:p>
          <a:p>
            <a:r>
              <a:rPr lang="ko-KR" altLang="en-US" dirty="0"/>
              <a:t>프로그램 개발에 필요한 자원을 </a:t>
            </a:r>
            <a:r>
              <a:rPr lang="en-US" altLang="ko-KR" dirty="0"/>
              <a:t>(</a:t>
            </a:r>
            <a:r>
              <a:rPr lang="ko-KR" altLang="en-US" dirty="0"/>
              <a:t>주로 파일</a:t>
            </a:r>
            <a:r>
              <a:rPr lang="en-US" altLang="ko-KR" dirty="0"/>
              <a:t>)</a:t>
            </a:r>
            <a:r>
              <a:rPr lang="ko-KR" altLang="en-US" dirty="0"/>
              <a:t>을 </a:t>
            </a:r>
            <a:r>
              <a:rPr lang="en-US" altLang="ko-KR" dirty="0">
                <a:solidFill>
                  <a:schemeClr val="accent2"/>
                </a:solidFill>
              </a:rPr>
              <a:t>“</a:t>
            </a:r>
            <a:r>
              <a:rPr lang="ko-KR" altLang="en-US" dirty="0">
                <a:solidFill>
                  <a:schemeClr val="accent2"/>
                </a:solidFill>
              </a:rPr>
              <a:t>식별</a:t>
            </a:r>
            <a:r>
              <a:rPr lang="en-US" altLang="ko-KR" dirty="0">
                <a:solidFill>
                  <a:schemeClr val="accent2"/>
                </a:solidFill>
              </a:rPr>
              <a:t>”</a:t>
            </a:r>
            <a:r>
              <a:rPr lang="en-US" altLang="ko-KR" dirty="0"/>
              <a:t> </a:t>
            </a:r>
            <a:r>
              <a:rPr lang="ko-KR" altLang="en-US" dirty="0"/>
              <a:t>함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6F85E32-4503-FBD2-8859-1535C29ACE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01-12(Sun)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D6C70AD-0C32-393A-B55C-2C707CE64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33</a:t>
            </a:fld>
            <a:endParaRPr lang="ko-KR" altLang="en-US"/>
          </a:p>
        </p:txBody>
      </p:sp>
      <p:sp>
        <p:nvSpPr>
          <p:cNvPr id="7" name="TextBox 6">
            <a:hlinkClick r:id="rId2"/>
            <a:extLst>
              <a:ext uri="{FF2B5EF4-FFF2-40B4-BE49-F238E27FC236}">
                <a16:creationId xmlns:a16="http://schemas.microsoft.com/office/drawing/2014/main" id="{E9A5160B-9668-398B-AC35-C8ABB9D29C79}"/>
              </a:ext>
            </a:extLst>
          </p:cNvPr>
          <p:cNvSpPr txBox="1"/>
          <p:nvPr/>
        </p:nvSpPr>
        <p:spPr>
          <a:xfrm>
            <a:off x="942975" y="5108810"/>
            <a:ext cx="80391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* </a:t>
            </a:r>
            <a:r>
              <a:rPr lang="ko-KR" altLang="en-US" dirty="0"/>
              <a:t>공식 매뉴얼 설명</a:t>
            </a:r>
            <a:endParaRPr lang="en-US" altLang="ko-KR" dirty="0"/>
          </a:p>
          <a:p>
            <a:r>
              <a:rPr lang="ko-KR" altLang="en-US" dirty="0">
                <a:hlinkClick r:id="rId2"/>
              </a:rPr>
              <a:t>https://learn.microsoft.com/ko-kr/dotnet/api/system.uri?view=net-7.0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B4F4A3-33E8-D2B3-02E5-A902B572042B}"/>
              </a:ext>
            </a:extLst>
          </p:cNvPr>
          <p:cNvSpPr txBox="1"/>
          <p:nvPr/>
        </p:nvSpPr>
        <p:spPr>
          <a:xfrm>
            <a:off x="942975" y="3316566"/>
            <a:ext cx="962025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fi-FI" altLang="ko-KR" sz="3200" b="0" i="0" dirty="0">
                <a:solidFill>
                  <a:srgbClr val="161616"/>
                </a:solidFill>
                <a:effectLst/>
              </a:rPr>
              <a:t>Uri siteUri = </a:t>
            </a:r>
            <a:r>
              <a:rPr lang="fi-FI" altLang="ko-KR" sz="3200" b="0" i="0" dirty="0">
                <a:solidFill>
                  <a:srgbClr val="0101FD"/>
                </a:solidFill>
                <a:effectLst/>
              </a:rPr>
              <a:t>new</a:t>
            </a:r>
            <a:r>
              <a:rPr lang="fi-FI" altLang="ko-KR" sz="3200" b="0" i="0" dirty="0">
                <a:solidFill>
                  <a:srgbClr val="161616"/>
                </a:solidFill>
                <a:effectLst/>
              </a:rPr>
              <a:t> Uri(</a:t>
            </a:r>
            <a:r>
              <a:rPr lang="fi-FI" altLang="ko-KR" sz="3200" b="0" i="0" dirty="0">
                <a:solidFill>
                  <a:srgbClr val="A31515"/>
                </a:solidFill>
                <a:effectLst/>
              </a:rPr>
              <a:t>"http://www.contoso.com/"</a:t>
            </a:r>
            <a:r>
              <a:rPr lang="fi-FI" altLang="ko-KR" sz="3200" b="0" i="0" dirty="0">
                <a:solidFill>
                  <a:srgbClr val="161616"/>
                </a:solidFill>
                <a:effectLst/>
              </a:rPr>
              <a:t>);</a:t>
            </a:r>
          </a:p>
          <a:p>
            <a:r>
              <a:rPr lang="en-US" altLang="ko-KR" sz="3200" b="0" i="0" dirty="0">
                <a:solidFill>
                  <a:srgbClr val="161616"/>
                </a:solidFill>
                <a:effectLst/>
              </a:rPr>
              <a:t>Uri fileUri = </a:t>
            </a:r>
            <a:r>
              <a:rPr lang="en-US" altLang="ko-KR" sz="3200" b="0" i="0" dirty="0">
                <a:solidFill>
                  <a:srgbClr val="0101FD"/>
                </a:solidFill>
                <a:effectLst/>
              </a:rPr>
              <a:t>new</a:t>
            </a:r>
            <a:r>
              <a:rPr lang="en-US" altLang="ko-KR" sz="3200" b="0" i="0" dirty="0">
                <a:solidFill>
                  <a:srgbClr val="161616"/>
                </a:solidFill>
                <a:effectLst/>
              </a:rPr>
              <a:t> Uri(</a:t>
            </a:r>
            <a:r>
              <a:rPr lang="en-US" altLang="ko-KR" sz="3200" b="0" i="0" dirty="0">
                <a:solidFill>
                  <a:srgbClr val="A31515"/>
                </a:solidFill>
                <a:effectLst/>
              </a:rPr>
              <a:t>“file:///C:/test/path/file.txt"</a:t>
            </a:r>
            <a:r>
              <a:rPr lang="en-US" altLang="ko-KR" sz="3200" b="0" i="0" dirty="0">
                <a:solidFill>
                  <a:srgbClr val="161616"/>
                </a:solidFill>
                <a:effectLst/>
              </a:rPr>
              <a:t>)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3200716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2ACCD4-C461-B0A9-20E2-E5DDA28883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번외</a:t>
            </a:r>
            <a:r>
              <a:rPr lang="en-US" altLang="ko-KR" dirty="0"/>
              <a:t>_ URI </a:t>
            </a:r>
            <a:r>
              <a:rPr lang="ko-KR" altLang="en-US" dirty="0"/>
              <a:t>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1D3014E-6E2F-E442-B4BF-851B377F07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상대 경로</a:t>
            </a:r>
            <a:r>
              <a:rPr lang="en-US" altLang="ko-KR" dirty="0"/>
              <a:t>, </a:t>
            </a:r>
            <a:r>
              <a:rPr lang="ko-KR" altLang="en-US" dirty="0"/>
              <a:t>절대 경로 또는 둘 다 사용 세 가지 조건을 옵션으로 줄 수 있음</a:t>
            </a:r>
            <a:endParaRPr lang="en-US" altLang="ko-KR" dirty="0"/>
          </a:p>
          <a:p>
            <a:r>
              <a:rPr lang="ko-KR" altLang="en-US" dirty="0"/>
              <a:t>파일 경로의 경우 옵션이 반드시 필요함</a:t>
            </a:r>
            <a:endParaRPr lang="en-US" altLang="ko-KR" dirty="0"/>
          </a:p>
          <a:p>
            <a:r>
              <a:rPr lang="ko-KR" altLang="en-US" dirty="0"/>
              <a:t>후술할 </a:t>
            </a:r>
            <a:r>
              <a:rPr lang="en-US" altLang="ko-KR" dirty="0"/>
              <a:t>pack </a:t>
            </a:r>
            <a:r>
              <a:rPr lang="en-US" altLang="ko-KR" dirty="0" err="1"/>
              <a:t>uri</a:t>
            </a:r>
            <a:r>
              <a:rPr lang="ko-KR" altLang="en-US" dirty="0" err="1"/>
              <a:t>를</a:t>
            </a:r>
            <a:r>
              <a:rPr lang="ko-KR" altLang="en-US" dirty="0"/>
              <a:t> 사용하는 것이 가장 좋음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6F85E32-4503-FBD2-8859-1535C29ACE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01-12(Sun)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D6C70AD-0C32-393A-B55C-2C707CE64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34</a:t>
            </a:fld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2A7B91AD-A8C7-DD15-A30A-5B44D54A64E2}"/>
              </a:ext>
            </a:extLst>
          </p:cNvPr>
          <p:cNvGrpSpPr/>
          <p:nvPr/>
        </p:nvGrpSpPr>
        <p:grpSpPr>
          <a:xfrm>
            <a:off x="428774" y="4317034"/>
            <a:ext cx="11334452" cy="1475188"/>
            <a:chOff x="428774" y="2891995"/>
            <a:chExt cx="11334452" cy="1475188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FE7FC3FB-3264-CFF6-9E9C-9BB8C8907AFC}"/>
                </a:ext>
              </a:extLst>
            </p:cNvPr>
            <p:cNvGrpSpPr/>
            <p:nvPr/>
          </p:nvGrpSpPr>
          <p:grpSpPr>
            <a:xfrm>
              <a:off x="428774" y="3165044"/>
              <a:ext cx="11334452" cy="1202139"/>
              <a:chOff x="428774" y="2118510"/>
              <a:chExt cx="11334452" cy="1202139"/>
            </a:xfrm>
          </p:grpSpPr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id="{797960C8-BCEC-860D-0E3B-36FB12ADB7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28774" y="2118510"/>
                <a:ext cx="11334452" cy="1202139"/>
              </a:xfrm>
              <a:prstGeom prst="rect">
                <a:avLst/>
              </a:prstGeom>
            </p:spPr>
          </p:pic>
          <p:cxnSp>
            <p:nvCxnSpPr>
              <p:cNvPr id="11" name="직선 연결선 10">
                <a:extLst>
                  <a:ext uri="{FF2B5EF4-FFF2-40B4-BE49-F238E27FC236}">
                    <a16:creationId xmlns:a16="http://schemas.microsoft.com/office/drawing/2014/main" id="{508826CD-847E-6198-DA2C-66CA911E4753}"/>
                  </a:ext>
                </a:extLst>
              </p:cNvPr>
              <p:cNvCxnSpPr/>
              <p:nvPr/>
            </p:nvCxnSpPr>
            <p:spPr>
              <a:xfrm>
                <a:off x="8391525" y="2409825"/>
                <a:ext cx="1943100" cy="0"/>
              </a:xfrm>
              <a:prstGeom prst="line">
                <a:avLst/>
              </a:prstGeom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2" name="직선 연결선 11">
                <a:extLst>
                  <a:ext uri="{FF2B5EF4-FFF2-40B4-BE49-F238E27FC236}">
                    <a16:creationId xmlns:a16="http://schemas.microsoft.com/office/drawing/2014/main" id="{269A782F-47E5-0DA5-F8C5-74583BC07FE4}"/>
                  </a:ext>
                </a:extLst>
              </p:cNvPr>
              <p:cNvCxnSpPr/>
              <p:nvPr/>
            </p:nvCxnSpPr>
            <p:spPr>
              <a:xfrm>
                <a:off x="9229725" y="2686050"/>
                <a:ext cx="1943100" cy="0"/>
              </a:xfrm>
              <a:prstGeom prst="line">
                <a:avLst/>
              </a:prstGeom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3" name="직선 연결선 12">
                <a:extLst>
                  <a:ext uri="{FF2B5EF4-FFF2-40B4-BE49-F238E27FC236}">
                    <a16:creationId xmlns:a16="http://schemas.microsoft.com/office/drawing/2014/main" id="{B4F9D09E-F918-DFE9-4D98-F30F58E60D0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91525" y="2971800"/>
                <a:ext cx="3114675" cy="0"/>
              </a:xfrm>
              <a:prstGeom prst="line">
                <a:avLst/>
              </a:prstGeom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</p:grp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6703C4A1-5C5F-F986-89DE-D0A2C698CADE}"/>
                </a:ext>
              </a:extLst>
            </p:cNvPr>
            <p:cNvCxnSpPr>
              <a:cxnSpLocks/>
            </p:cNvCxnSpPr>
            <p:nvPr/>
          </p:nvCxnSpPr>
          <p:spPr>
            <a:xfrm>
              <a:off x="3619500" y="3465884"/>
              <a:ext cx="1114425" cy="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29FC250-542D-04B4-A184-B7D97FB89F84}"/>
                </a:ext>
              </a:extLst>
            </p:cNvPr>
            <p:cNvSpPr txBox="1"/>
            <p:nvPr/>
          </p:nvSpPr>
          <p:spPr>
            <a:xfrm>
              <a:off x="3889783" y="2891995"/>
              <a:ext cx="16882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내 프로젝트 이름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37157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2ACCD4-C461-B0A9-20E2-E5DDA28883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번외</a:t>
            </a:r>
            <a:r>
              <a:rPr lang="en-US" altLang="ko-KR" dirty="0"/>
              <a:t>_ Build</a:t>
            </a:r>
            <a:r>
              <a:rPr lang="ko-KR" altLang="en-US" dirty="0"/>
              <a:t> </a:t>
            </a:r>
            <a:r>
              <a:rPr lang="en-US" altLang="ko-KR" dirty="0"/>
              <a:t>Action</a:t>
            </a:r>
            <a:r>
              <a:rPr lang="ko-KR" altLang="en-US" dirty="0"/>
              <a:t> 이란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1D3014E-6E2F-E442-B4BF-851B377F07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6800" y="1505527"/>
            <a:ext cx="6476999" cy="3967828"/>
          </a:xfrm>
        </p:spPr>
        <p:txBody>
          <a:bodyPr>
            <a:normAutofit/>
          </a:bodyPr>
          <a:lstStyle/>
          <a:p>
            <a:r>
              <a:rPr lang="en-US" altLang="ko-KR" dirty="0"/>
              <a:t>None</a:t>
            </a:r>
          </a:p>
          <a:p>
            <a:pPr lvl="1"/>
            <a:r>
              <a:rPr lang="ko-KR" altLang="en-US" dirty="0"/>
              <a:t>실행 파일 또는 </a:t>
            </a:r>
            <a:r>
              <a:rPr lang="en-US" altLang="ko-KR" dirty="0"/>
              <a:t>DLL</a:t>
            </a:r>
            <a:r>
              <a:rPr lang="ko-KR" altLang="en-US" dirty="0"/>
              <a:t>에 포함되지 않음</a:t>
            </a:r>
            <a:endParaRPr lang="en-US" altLang="ko-KR" dirty="0"/>
          </a:p>
          <a:p>
            <a:r>
              <a:rPr lang="en-US" altLang="ko-KR" dirty="0"/>
              <a:t>Embedded Resource</a:t>
            </a:r>
          </a:p>
          <a:p>
            <a:pPr lvl="1"/>
            <a:r>
              <a:rPr lang="en-US" altLang="ko-KR" dirty="0"/>
              <a:t>DLL</a:t>
            </a:r>
            <a:r>
              <a:rPr lang="ko-KR" altLang="en-US" dirty="0"/>
              <a:t>에 포함됨</a:t>
            </a:r>
            <a:endParaRPr lang="en-US" altLang="ko-KR" dirty="0"/>
          </a:p>
          <a:p>
            <a:pPr lvl="1"/>
            <a:r>
              <a:rPr lang="en-US" altLang="ko-KR" dirty="0" err="1"/>
              <a:t>GetManifestResourceStream</a:t>
            </a:r>
            <a:r>
              <a:rPr lang="ko-KR" altLang="en-US" dirty="0"/>
              <a:t>으로 불러옴</a:t>
            </a:r>
            <a:endParaRPr lang="en-US" altLang="ko-KR" dirty="0"/>
          </a:p>
          <a:p>
            <a:r>
              <a:rPr lang="en-US" altLang="ko-KR" dirty="0"/>
              <a:t>Resource</a:t>
            </a:r>
          </a:p>
          <a:p>
            <a:pPr lvl="1"/>
            <a:r>
              <a:rPr lang="en-US" altLang="ko-KR" dirty="0"/>
              <a:t>DLL</a:t>
            </a:r>
            <a:r>
              <a:rPr lang="ko-KR" altLang="en-US" dirty="0"/>
              <a:t>에 포함됨</a:t>
            </a:r>
            <a:endParaRPr lang="en-US" altLang="ko-KR" dirty="0"/>
          </a:p>
          <a:p>
            <a:pPr lvl="1"/>
            <a:r>
              <a:rPr lang="en-US" altLang="ko-KR" dirty="0"/>
              <a:t>URI</a:t>
            </a:r>
            <a:r>
              <a:rPr lang="ko-KR" altLang="en-US" dirty="0"/>
              <a:t>를 통해 불러옴</a:t>
            </a:r>
            <a:endParaRPr lang="en-US" altLang="ko-KR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6F85E32-4503-FBD2-8859-1535C29ACE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01-12(Sun)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D6C70AD-0C32-393A-B55C-2C707CE64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35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F96E2EE-6890-27C4-503E-DDD23B10E5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639" y="1502914"/>
            <a:ext cx="4133511" cy="3852172"/>
          </a:xfrm>
          <a:prstGeom prst="rect">
            <a:avLst/>
          </a:prstGeom>
        </p:spPr>
      </p:pic>
      <p:sp>
        <p:nvSpPr>
          <p:cNvPr id="10" name="TextBox 9">
            <a:hlinkClick r:id="rId4"/>
            <a:extLst>
              <a:ext uri="{FF2B5EF4-FFF2-40B4-BE49-F238E27FC236}">
                <a16:creationId xmlns:a16="http://schemas.microsoft.com/office/drawing/2014/main" id="{2FA0D437-A914-B831-B406-A5FA60672418}"/>
              </a:ext>
            </a:extLst>
          </p:cNvPr>
          <p:cNvSpPr txBox="1"/>
          <p:nvPr/>
        </p:nvSpPr>
        <p:spPr>
          <a:xfrm>
            <a:off x="6666207" y="5644058"/>
            <a:ext cx="39119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* </a:t>
            </a:r>
            <a:r>
              <a:rPr lang="ko-KR" altLang="en-US" dirty="0"/>
              <a:t>참고 자료</a:t>
            </a:r>
            <a:endParaRPr lang="en-US" altLang="ko-KR" dirty="0"/>
          </a:p>
          <a:p>
            <a:r>
              <a:rPr lang="ko-KR" altLang="en-US" dirty="0">
                <a:hlinkClick r:id="rId4"/>
              </a:rPr>
              <a:t>https://kaki104.tistory.com/878</a:t>
            </a:r>
            <a:endParaRPr lang="ko-KR" altLang="en-US" dirty="0"/>
          </a:p>
        </p:txBody>
      </p:sp>
      <p:sp>
        <p:nvSpPr>
          <p:cNvPr id="17" name="TextBox 16">
            <a:hlinkClick r:id="rId5"/>
            <a:extLst>
              <a:ext uri="{FF2B5EF4-FFF2-40B4-BE49-F238E27FC236}">
                <a16:creationId xmlns:a16="http://schemas.microsoft.com/office/drawing/2014/main" id="{5D61009B-17D1-BCBA-FDCB-9A23FBF896D6}"/>
              </a:ext>
            </a:extLst>
          </p:cNvPr>
          <p:cNvSpPr txBox="1"/>
          <p:nvPr/>
        </p:nvSpPr>
        <p:spPr>
          <a:xfrm>
            <a:off x="327988" y="5367059"/>
            <a:ext cx="621570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* </a:t>
            </a:r>
            <a:r>
              <a:rPr lang="ko-KR" altLang="en-US" dirty="0"/>
              <a:t>공식 매뉴얼 </a:t>
            </a:r>
            <a:endParaRPr lang="en-US" altLang="ko-KR" dirty="0"/>
          </a:p>
          <a:p>
            <a:r>
              <a:rPr lang="ko-KR" altLang="en-US" dirty="0">
                <a:hlinkClick r:id="rId5"/>
              </a:rPr>
              <a:t>https://learn.microsoft.com/ko-kr/visualstudio/ide/build-actions?view=vs-2022&amp;WT.mc_id=DT-MVP-5000651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112107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2ACCD4-C461-B0A9-20E2-E5DDA28883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번외</a:t>
            </a:r>
            <a:r>
              <a:rPr lang="en-US" altLang="ko-KR" dirty="0"/>
              <a:t>_ </a:t>
            </a:r>
            <a:r>
              <a:rPr lang="ko-KR" altLang="en-US" dirty="0"/>
              <a:t>버튼 이미지 바꾸기</a:t>
            </a:r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F38B58EF-EFE1-CD74-A87B-94F17C1D73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C# </a:t>
            </a:r>
            <a:r>
              <a:rPr lang="ko-KR" altLang="en-US" dirty="0"/>
              <a:t>코드에서 변경하기</a:t>
            </a:r>
            <a:endParaRPr lang="en-US" altLang="ko-KR" dirty="0"/>
          </a:p>
          <a:p>
            <a:pPr lvl="1"/>
            <a:r>
              <a:rPr lang="en-US" altLang="ko-KR" sz="1200" dirty="0"/>
              <a:t>Pack </a:t>
            </a:r>
            <a:r>
              <a:rPr lang="en-US" altLang="ko-KR" sz="1200" dirty="0" err="1"/>
              <a:t>uri</a:t>
            </a:r>
            <a:r>
              <a:rPr lang="en-US" altLang="ko-KR" sz="1200" dirty="0"/>
              <a:t> </a:t>
            </a:r>
            <a:r>
              <a:rPr lang="ko-KR" altLang="en-US" sz="1200" dirty="0"/>
              <a:t>참고 </a:t>
            </a:r>
            <a:r>
              <a:rPr lang="en-US" altLang="ko-KR" sz="1200" dirty="0"/>
              <a:t>: https://learn.microsoft.com/ko-kr/dotnet/desktop/wpf/app-development/pack-uris-in-wpf?view=netframeworkdesktop-4.8</a:t>
            </a:r>
            <a:endParaRPr lang="ko-KR" altLang="en-US" sz="1200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6F85E32-4503-FBD2-8859-1535C29ACE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01-12(Sun)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D6C70AD-0C32-393A-B55C-2C707CE64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36</a:t>
            </a:fld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FD0597EF-4B70-9DC2-B545-6EAEFB8836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5844"/>
          <a:stretch/>
        </p:blipFill>
        <p:spPr>
          <a:xfrm>
            <a:off x="501044" y="2609491"/>
            <a:ext cx="11189912" cy="3702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0632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2ACCD4-C461-B0A9-20E2-E5DDA28883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번외</a:t>
            </a:r>
            <a:r>
              <a:rPr lang="en-US" altLang="ko-KR" dirty="0"/>
              <a:t>_ </a:t>
            </a:r>
            <a:r>
              <a:rPr lang="ko-KR" altLang="en-US" dirty="0"/>
              <a:t>버튼 이미지 바꾸기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6F85E32-4503-FBD2-8859-1535C29ACE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01-12(Sun)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D6C70AD-0C32-393A-B55C-2C707CE64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37</a:t>
            </a:fld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FD0597EF-4B70-9DC2-B545-6EAEFB8836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5432" b="41"/>
          <a:stretch/>
        </p:blipFill>
        <p:spPr>
          <a:xfrm>
            <a:off x="501044" y="1418605"/>
            <a:ext cx="11189912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2437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2ACCD4-C461-B0A9-20E2-E5DDA28883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번외</a:t>
            </a:r>
            <a:r>
              <a:rPr lang="en-US" altLang="ko-KR" dirty="0"/>
              <a:t>_ </a:t>
            </a:r>
            <a:r>
              <a:rPr lang="ko-KR" altLang="en-US" dirty="0"/>
              <a:t>버튼 이미지 바꾸기</a:t>
            </a:r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F38B58EF-EFE1-CD74-A87B-94F17C1D73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xaml</a:t>
            </a:r>
            <a:r>
              <a:rPr lang="en-US" altLang="ko-KR" dirty="0"/>
              <a:t> </a:t>
            </a:r>
            <a:r>
              <a:rPr lang="ko-KR" altLang="en-US" dirty="0"/>
              <a:t>코드에서 변경하기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6F85E32-4503-FBD2-8859-1535C29ACE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01-12(Sun)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D6C70AD-0C32-393A-B55C-2C707CE64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38</a:t>
            </a:fld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F826B9B-4043-E73A-4C6C-FC6B5CDFC9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97" b="2380"/>
          <a:stretch/>
        </p:blipFill>
        <p:spPr>
          <a:xfrm>
            <a:off x="184066" y="2537826"/>
            <a:ext cx="11823868" cy="2366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37537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2ACCD4-C461-B0A9-20E2-E5DDA28883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번외</a:t>
            </a:r>
            <a:r>
              <a:rPr lang="en-US" altLang="ko-KR" dirty="0"/>
              <a:t>_ </a:t>
            </a:r>
            <a:r>
              <a:rPr lang="ko-KR" altLang="en-US" dirty="0"/>
              <a:t>버튼 이미지 바꾸기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6F85E32-4503-FBD2-8859-1535C29ACE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01-12(Sun)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D6C70AD-0C32-393A-B55C-2C707CE64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39</a:t>
            </a:fld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125C843-0F3E-4FC2-1B8E-4AC76826A3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173" y="1923840"/>
            <a:ext cx="5191850" cy="301032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9C84550-2EA9-C6BA-8C76-BA72C96E9C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9188" y="1923840"/>
            <a:ext cx="5296639" cy="297221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0987361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6F4E9B-7388-97E9-9E63-C39198078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WPF</a:t>
            </a:r>
            <a:r>
              <a:rPr lang="ko-KR" altLang="en-US"/>
              <a:t> </a:t>
            </a:r>
            <a:r>
              <a:rPr lang="en-US" altLang="ko-KR"/>
              <a:t>vs WinForm</a:t>
            </a:r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D63D705-7C15-33E0-BE4F-6DB21E173F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01-12(Sun)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36BE420-8F8C-85E9-FF1E-568D045CF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4</a:t>
            </a:fld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4024F9C-56C9-3DC3-59CB-7942275DE6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184" y="1617820"/>
            <a:ext cx="5630887" cy="383765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B67690F-29EE-22D5-26E3-4877D812774C}"/>
              </a:ext>
            </a:extLst>
          </p:cNvPr>
          <p:cNvSpPr txBox="1"/>
          <p:nvPr/>
        </p:nvSpPr>
        <p:spPr>
          <a:xfrm>
            <a:off x="7010918" y="1617820"/>
            <a:ext cx="4387740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WPF (</a:t>
            </a:r>
            <a:r>
              <a:rPr lang="ko-KR" altLang="en-US"/>
              <a:t>왼쪽</a:t>
            </a:r>
            <a:r>
              <a:rPr lang="en-US" altLang="ko-KR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/>
              <a:t>벡터 형식 </a:t>
            </a:r>
            <a:r>
              <a:rPr lang="en-US" altLang="ko-KR"/>
              <a:t>UI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/>
              <a:t>개발 시간이 오래 걸림 </a:t>
            </a:r>
            <a:endParaRPr lang="en-US" altLang="ko-KR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/>
              <a:t>표준 컨트롤에 의존하지 않기 때문에 비교적 </a:t>
            </a:r>
            <a:br>
              <a:rPr lang="en-US" altLang="ko-KR"/>
            </a:br>
            <a:r>
              <a:rPr lang="ko-KR" altLang="en-US"/>
              <a:t>자유롭게 커스터마이징 가능</a:t>
            </a:r>
            <a:endParaRPr lang="en-US" altLang="ko-KR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accent2"/>
                </a:solidFill>
              </a:rPr>
              <a:t>UI</a:t>
            </a:r>
            <a:r>
              <a:rPr lang="ko-KR" altLang="en-US">
                <a:solidFill>
                  <a:schemeClr val="accent2"/>
                </a:solidFill>
              </a:rPr>
              <a:t>를 제작하는데 </a:t>
            </a:r>
            <a:r>
              <a:rPr lang="en-US" altLang="ko-KR">
                <a:solidFill>
                  <a:schemeClr val="accent2"/>
                </a:solidFill>
              </a:rPr>
              <a:t>XAML </a:t>
            </a:r>
            <a:r>
              <a:rPr lang="ko-KR" altLang="en-US">
                <a:solidFill>
                  <a:schemeClr val="accent2"/>
                </a:solidFill>
              </a:rPr>
              <a:t>코드를 사용</a:t>
            </a:r>
            <a:endParaRPr lang="en-US" altLang="ko-KR">
              <a:solidFill>
                <a:schemeClr val="accent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accent2"/>
                </a:solidFill>
              </a:rPr>
              <a:t>WinForm </a:t>
            </a:r>
            <a:r>
              <a:rPr lang="ko-KR" altLang="en-US">
                <a:solidFill>
                  <a:schemeClr val="accent2"/>
                </a:solidFill>
              </a:rPr>
              <a:t>보다 사용자 측면</a:t>
            </a:r>
            <a:r>
              <a:rPr lang="en-US" altLang="ko-KR">
                <a:solidFill>
                  <a:schemeClr val="accent2"/>
                </a:solidFill>
              </a:rPr>
              <a:t>(UI)</a:t>
            </a:r>
            <a:r>
              <a:rPr lang="ko-KR" altLang="en-US">
                <a:solidFill>
                  <a:schemeClr val="accent2"/>
                </a:solidFill>
              </a:rPr>
              <a:t>이 강조됨</a:t>
            </a:r>
            <a:endParaRPr lang="en-US" altLang="ko-KR">
              <a:solidFill>
                <a:schemeClr val="accent2"/>
              </a:solidFill>
            </a:endParaRPr>
          </a:p>
          <a:p>
            <a:endParaRPr lang="en-US" altLang="ko-KR"/>
          </a:p>
          <a:p>
            <a:r>
              <a:rPr lang="en-US" altLang="ko-KR"/>
              <a:t>WinForm (</a:t>
            </a:r>
            <a:r>
              <a:rPr lang="ko-KR" altLang="en-US"/>
              <a:t>오른쪽</a:t>
            </a:r>
            <a:r>
              <a:rPr lang="en-US" altLang="ko-KR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/>
              <a:t>디자이너 툴에 의존하기 때문에 개발이 쉬움</a:t>
            </a:r>
            <a:endParaRPr lang="en-US" altLang="ko-KR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/>
              <a:t>덕분에 개발 시간이 짧음</a:t>
            </a:r>
            <a:endParaRPr lang="en-US" altLang="ko-KR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/>
              <a:t>하지만</a:t>
            </a:r>
            <a:r>
              <a:rPr lang="en-US" altLang="ko-KR"/>
              <a:t>, </a:t>
            </a:r>
            <a:r>
              <a:rPr lang="ko-KR" altLang="en-US"/>
              <a:t>확장성이 떨어짐</a:t>
            </a:r>
            <a:endParaRPr lang="en-US" altLang="ko-KR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accent2"/>
                </a:solidFill>
              </a:rPr>
              <a:t>Visual Studio </a:t>
            </a:r>
            <a:r>
              <a:rPr lang="ko-KR" altLang="en-US">
                <a:solidFill>
                  <a:schemeClr val="accent2"/>
                </a:solidFill>
              </a:rPr>
              <a:t>디자인 툴을 사용</a:t>
            </a:r>
            <a:endParaRPr lang="en-US" altLang="ko-KR">
              <a:solidFill>
                <a:schemeClr val="accent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909695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A4068A-FAF6-9DC7-7F8E-0314AC4E4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B050"/>
                </a:solidFill>
              </a:rPr>
              <a:t>실습</a:t>
            </a:r>
            <a:r>
              <a:rPr lang="en-US" altLang="ko-KR" dirty="0">
                <a:solidFill>
                  <a:srgbClr val="00B050"/>
                </a:solidFill>
              </a:rPr>
              <a:t>. </a:t>
            </a:r>
            <a:r>
              <a:rPr lang="ko-KR" altLang="en-US" dirty="0">
                <a:solidFill>
                  <a:srgbClr val="00B050"/>
                </a:solidFill>
              </a:rPr>
              <a:t>이미지 버튼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A2ADB78-B92E-2EDE-1190-69B026B8CC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아래 링크를 참고하여 </a:t>
            </a:r>
            <a:r>
              <a:rPr lang="en-US" altLang="ko-KR" dirty="0" err="1"/>
              <a:t>OpenFileDialog</a:t>
            </a:r>
            <a:r>
              <a:rPr lang="ko-KR" altLang="en-US" dirty="0"/>
              <a:t>를 구현</a:t>
            </a:r>
            <a:endParaRPr lang="en-US" altLang="ko-KR" dirty="0"/>
          </a:p>
          <a:p>
            <a:pPr lvl="1"/>
            <a:r>
              <a:rPr lang="en-US" altLang="ko-KR" dirty="0">
                <a:hlinkClick r:id="rId2"/>
              </a:rPr>
              <a:t>https://rhkdrmfh.tistory.com/119</a:t>
            </a:r>
            <a:br>
              <a:rPr lang="en-US" altLang="ko-KR" dirty="0"/>
            </a:br>
            <a:endParaRPr lang="en-US" altLang="ko-KR" dirty="0"/>
          </a:p>
          <a:p>
            <a:r>
              <a:rPr lang="ko-KR" altLang="en-US" dirty="0"/>
              <a:t>이미지 파일을 불러오면 버튼이 불러온 이미지로 바뀌는 프로그램 제작</a:t>
            </a:r>
            <a:endParaRPr lang="en-US" altLang="ko-KR" dirty="0"/>
          </a:p>
          <a:p>
            <a:pPr lvl="1"/>
            <a:r>
              <a:rPr lang="ko-KR" altLang="en-US" dirty="0"/>
              <a:t>파일 경로는 </a:t>
            </a:r>
            <a:r>
              <a:rPr lang="en-US" altLang="ko-KR" dirty="0"/>
              <a:t>URI</a:t>
            </a:r>
            <a:r>
              <a:rPr lang="ko-KR" altLang="en-US" dirty="0"/>
              <a:t>를 사용하여 가져오기</a:t>
            </a:r>
            <a:endParaRPr lang="en-US" altLang="ko-KR" dirty="0"/>
          </a:p>
          <a:p>
            <a:pPr lvl="1"/>
            <a:r>
              <a:rPr lang="ko-KR" altLang="en-US" dirty="0">
                <a:solidFill>
                  <a:schemeClr val="accent6"/>
                </a:solidFill>
              </a:rPr>
              <a:t>버튼의 크기</a:t>
            </a:r>
            <a:r>
              <a:rPr lang="ko-KR" altLang="en-US" dirty="0"/>
              <a:t>도 이미지 크기와 같게 변경되도록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957E67C-ECAA-EEC7-C2A0-EB923AE10B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01-12(Sun)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C97E676-085C-DB39-8A01-68AF6D12F0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049817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AE11FA-4EE9-4FD7-BCD0-FF1E4C8FA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도구상자 </a:t>
            </a:r>
            <a:r>
              <a:rPr lang="en-US" altLang="ko-KR" dirty="0"/>
              <a:t>– DataGrid</a:t>
            </a:r>
            <a:endParaRPr lang="ko-KR" altLang="en-US" dirty="0"/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F18439EA-7CA0-A964-1EBB-3BFB302EC0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97258" y="1986145"/>
            <a:ext cx="7720696" cy="4351338"/>
          </a:xfrm>
        </p:spPr>
      </p:pic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A82D545-98DF-8821-4F4B-9B4A105649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01-12(Sun)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126FE3B-A949-66B5-31B3-71BB2BEEAD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41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90DB0AC-AB66-F096-D810-B9390BF952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761" y="1824326"/>
            <a:ext cx="2429214" cy="1609950"/>
          </a:xfrm>
          <a:prstGeom prst="rect">
            <a:avLst/>
          </a:prstGeom>
        </p:spPr>
      </p:pic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C381EF11-D3F3-A282-5A2A-E616AB6A7033}"/>
              </a:ext>
            </a:extLst>
          </p:cNvPr>
          <p:cNvCxnSpPr/>
          <p:nvPr/>
        </p:nvCxnSpPr>
        <p:spPr>
          <a:xfrm>
            <a:off x="2610998" y="2629301"/>
            <a:ext cx="661012" cy="31520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C907E002-05CA-81BC-241A-82FF3640BEDA}"/>
              </a:ext>
            </a:extLst>
          </p:cNvPr>
          <p:cNvCxnSpPr>
            <a:cxnSpLocks/>
          </p:cNvCxnSpPr>
          <p:nvPr/>
        </p:nvCxnSpPr>
        <p:spPr>
          <a:xfrm>
            <a:off x="5330329" y="2363060"/>
            <a:ext cx="76567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BD4BC97-ED4C-C19C-5C28-79452BEB497A}"/>
              </a:ext>
            </a:extLst>
          </p:cNvPr>
          <p:cNvSpPr txBox="1"/>
          <p:nvPr/>
        </p:nvSpPr>
        <p:spPr>
          <a:xfrm>
            <a:off x="6096000" y="2178394"/>
            <a:ext cx="753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Label</a:t>
            </a:r>
            <a:endParaRPr lang="ko-KR" altLang="en-US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588B49E9-A4F6-DD8F-DA2B-E162519E47E1}"/>
              </a:ext>
            </a:extLst>
          </p:cNvPr>
          <p:cNvCxnSpPr>
            <a:cxnSpLocks/>
          </p:cNvCxnSpPr>
          <p:nvPr/>
        </p:nvCxnSpPr>
        <p:spPr>
          <a:xfrm flipV="1">
            <a:off x="4564658" y="1824326"/>
            <a:ext cx="944930" cy="52237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D001100-45DA-0329-1361-89851C4B09AC}"/>
              </a:ext>
            </a:extLst>
          </p:cNvPr>
          <p:cNvSpPr txBox="1"/>
          <p:nvPr/>
        </p:nvSpPr>
        <p:spPr>
          <a:xfrm>
            <a:off x="5509588" y="1592700"/>
            <a:ext cx="885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Button</a:t>
            </a:r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88F86C6-7987-E470-F8AF-EB0BDE30E2FA}"/>
              </a:ext>
            </a:extLst>
          </p:cNvPr>
          <p:cNvSpPr txBox="1"/>
          <p:nvPr/>
        </p:nvSpPr>
        <p:spPr>
          <a:xfrm>
            <a:off x="3583580" y="3977148"/>
            <a:ext cx="47371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표</a:t>
            </a:r>
            <a:r>
              <a:rPr lang="en-US" altLang="ko-KR"/>
              <a:t>(DataGrid) </a:t>
            </a:r>
            <a:r>
              <a:rPr lang="ko-KR" altLang="en-US"/>
              <a:t>형태의 데이터를 표현하기 위한 도구</a:t>
            </a:r>
          </a:p>
        </p:txBody>
      </p:sp>
    </p:spTree>
    <p:extLst>
      <p:ext uri="{BB962C8B-B14F-4D97-AF65-F5344CB8AC3E}">
        <p14:creationId xmlns:p14="http://schemas.microsoft.com/office/powerpoint/2010/main" val="429145649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362D63-C19A-9783-F159-CE7989967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도구상자 </a:t>
            </a:r>
            <a:r>
              <a:rPr lang="en-US" altLang="ko-KR"/>
              <a:t>- GridBox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6BB6FC6-755B-64A3-22B2-8F44F5A324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XAML </a:t>
            </a:r>
            <a:r>
              <a:rPr lang="ko-KR" altLang="en-US"/>
              <a:t>코드로 헤더 데이터</a:t>
            </a:r>
            <a:r>
              <a:rPr lang="en-US" altLang="ko-KR"/>
              <a:t>(</a:t>
            </a:r>
            <a:r>
              <a:rPr lang="ko-KR" altLang="en-US"/>
              <a:t>컬럼</a:t>
            </a:r>
            <a:r>
              <a:rPr lang="en-US" altLang="ko-KR"/>
              <a:t>)</a:t>
            </a:r>
            <a:r>
              <a:rPr lang="ko-KR" altLang="en-US"/>
              <a:t> 추가하기</a:t>
            </a:r>
            <a:endParaRPr lang="en-US" altLang="ko-KR"/>
          </a:p>
          <a:p>
            <a:pPr marL="0" indent="0">
              <a:buNone/>
            </a:pPr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EEFAE9B-A2A1-FB72-583F-1AFCCD27E7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01-12(Sun)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577F723-F9BC-D196-694F-3224CC3C9C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42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D7C451D-117A-B812-E344-B5FAED3984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186" y="3299377"/>
            <a:ext cx="10853627" cy="255379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5A503BD-FD2E-1D95-CC95-D691A37602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255316"/>
            <a:ext cx="7760264" cy="791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30997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362D63-C19A-9783-F159-CE7989967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도구상자 </a:t>
            </a:r>
            <a:r>
              <a:rPr lang="en-US" altLang="ko-KR"/>
              <a:t>- GridBox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6BB6FC6-755B-64A3-22B2-8F44F5A324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AutoGenerateColumns </a:t>
            </a:r>
            <a:r>
              <a:rPr lang="ko-KR" altLang="en-US"/>
              <a:t>옵션 </a:t>
            </a:r>
            <a:endParaRPr lang="en-US" altLang="ko-KR"/>
          </a:p>
          <a:p>
            <a:pPr lvl="1"/>
            <a:r>
              <a:rPr lang="ko-KR" altLang="en-US"/>
              <a:t>입력값</a:t>
            </a:r>
            <a:r>
              <a:rPr lang="en-US" altLang="ko-KR"/>
              <a:t>: True(</a:t>
            </a:r>
            <a:r>
              <a:rPr lang="ko-KR" altLang="en-US"/>
              <a:t>기본값</a:t>
            </a:r>
            <a:r>
              <a:rPr lang="en-US" altLang="ko-KR"/>
              <a:t>), False</a:t>
            </a:r>
          </a:p>
          <a:p>
            <a:pPr lvl="1"/>
            <a:r>
              <a:rPr lang="en-US" altLang="ko-KR"/>
              <a:t>DataGrid</a:t>
            </a:r>
            <a:r>
              <a:rPr lang="ko-KR" altLang="en-US"/>
              <a:t>로 데이터가 입력될 때 자동으로 컬럼을 생성해주는 기능</a:t>
            </a:r>
            <a:endParaRPr lang="en-US" altLang="ko-KR"/>
          </a:p>
          <a:p>
            <a:r>
              <a:rPr lang="en-US" altLang="ko-KR"/>
              <a:t>CanUserAddRows </a:t>
            </a:r>
            <a:r>
              <a:rPr lang="ko-KR" altLang="en-US"/>
              <a:t>옵션 </a:t>
            </a:r>
            <a:endParaRPr lang="en-US" altLang="ko-KR"/>
          </a:p>
          <a:p>
            <a:pPr lvl="1"/>
            <a:r>
              <a:rPr lang="ko-KR" altLang="en-US"/>
              <a:t>입력값</a:t>
            </a:r>
            <a:r>
              <a:rPr lang="en-US" altLang="ko-KR"/>
              <a:t>: True(</a:t>
            </a:r>
            <a:r>
              <a:rPr lang="ko-KR" altLang="en-US"/>
              <a:t>기본값</a:t>
            </a:r>
            <a:r>
              <a:rPr lang="en-US" altLang="ko-KR"/>
              <a:t>), False</a:t>
            </a:r>
          </a:p>
          <a:p>
            <a:pPr lvl="1"/>
            <a:r>
              <a:rPr lang="ko-KR" altLang="en-US"/>
              <a:t>사용자가 표에 직접 컬럼을 추가할 수 있게 해주는 기능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EEFAE9B-A2A1-FB72-583F-1AFCCD27E7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01-12(Sun)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577F723-F9BC-D196-694F-3224CC3C9C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43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7B5B882-4287-E73B-F352-335FE9A8A2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885" y="5024080"/>
            <a:ext cx="10905915" cy="327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95241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362D63-C19A-9783-F159-CE7989967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도구상자 </a:t>
            </a:r>
            <a:r>
              <a:rPr lang="en-US" altLang="ko-KR"/>
              <a:t>- GridBox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6BB6FC6-755B-64A3-22B2-8F44F5A324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C#</a:t>
            </a:r>
            <a:r>
              <a:rPr lang="ko-KR" altLang="en-US"/>
              <a:t>으로 데이터 추가하기</a:t>
            </a:r>
            <a:endParaRPr lang="en-US" altLang="ko-KR"/>
          </a:p>
          <a:p>
            <a:pPr lvl="1"/>
            <a:r>
              <a:rPr lang="en-US" altLang="ko-KR"/>
              <a:t>List </a:t>
            </a:r>
            <a:r>
              <a:rPr lang="ko-KR" altLang="en-US"/>
              <a:t>생성후 </a:t>
            </a:r>
            <a:r>
              <a:rPr lang="en-US" altLang="ko-KR"/>
              <a:t>DataGrid</a:t>
            </a:r>
            <a:r>
              <a:rPr lang="ko-KR" altLang="en-US"/>
              <a:t>에 추가</a:t>
            </a:r>
            <a:endParaRPr lang="en-US" altLang="ko-KR"/>
          </a:p>
          <a:p>
            <a:pPr lvl="1"/>
            <a:r>
              <a:rPr lang="en-US" altLang="ko-KR"/>
              <a:t>List</a:t>
            </a:r>
            <a:r>
              <a:rPr lang="ko-KR" altLang="en-US"/>
              <a:t>에 들어갈 데이터는 클래스</a:t>
            </a:r>
            <a:r>
              <a:rPr lang="en-US" altLang="ko-KR"/>
              <a:t>, </a:t>
            </a:r>
            <a:r>
              <a:rPr lang="ko-KR" altLang="en-US"/>
              <a:t>구조체 등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EEFAE9B-A2A1-FB72-583F-1AFCCD27E7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01-12(Sun)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577F723-F9BC-D196-694F-3224CC3C9C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44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19BE297-DE4E-7053-69D8-5834A74093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6750" y="1110750"/>
            <a:ext cx="3624100" cy="274289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56EB37E-3867-4F21-D118-D2E158EC20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496" y="3862504"/>
            <a:ext cx="10544354" cy="1805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57275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362D63-C19A-9783-F159-CE7989967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도구상자 </a:t>
            </a:r>
            <a:r>
              <a:rPr lang="en-US" altLang="ko-KR"/>
              <a:t>- GridBox</a:t>
            </a:r>
            <a:endParaRPr lang="ko-KR" altLang="en-US"/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B6DAA8B2-EC0D-ADF0-C8B4-CBB2D7DC6F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2030" y="1325563"/>
            <a:ext cx="8047939" cy="4535925"/>
          </a:xfrm>
        </p:spPr>
      </p:pic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EEFAE9B-A2A1-FB72-583F-1AFCCD27E7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01-12(Sun)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577F723-F9BC-D196-694F-3224CC3C9C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68549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362D63-C19A-9783-F159-CE7989967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도구상자 </a:t>
            </a:r>
            <a:r>
              <a:rPr lang="en-US" altLang="ko-KR"/>
              <a:t>- GridBox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6BB6FC6-755B-64A3-22B2-8F44F5A324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DataGrid</a:t>
            </a:r>
            <a:r>
              <a:rPr lang="ko-KR" altLang="en-US"/>
              <a:t>에서 원하는 값 가져오기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EEFAE9B-A2A1-FB72-583F-1AFCCD27E7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01-12(Sun)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577F723-F9BC-D196-694F-3224CC3C9C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46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5D25EBF-F1FB-0D97-591A-7C44CE81D0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359136"/>
            <a:ext cx="6854627" cy="331776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5506A19-8F58-A2D6-E408-BEDD57CEDE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9239" y="1346120"/>
            <a:ext cx="2972215" cy="222916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11EC33C-5AC8-7C31-9177-F1FE0B9011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7397" y="3856372"/>
            <a:ext cx="2734057" cy="2324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03665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69578B-0A0D-77F8-DFCC-66C7C37D6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B050"/>
                </a:solidFill>
              </a:rPr>
              <a:t>실습</a:t>
            </a:r>
            <a:r>
              <a:rPr lang="en-US" altLang="ko-KR" dirty="0">
                <a:solidFill>
                  <a:srgbClr val="00B050"/>
                </a:solidFill>
              </a:rPr>
              <a:t>. DataGrid</a:t>
            </a:r>
            <a:endParaRPr lang="ko-KR" altLang="en-US" dirty="0">
              <a:solidFill>
                <a:srgbClr val="00B050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025F529-7DAD-2B60-C9B1-D41FEAD679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DataGrid, Button,</a:t>
            </a:r>
            <a:r>
              <a:rPr lang="ko-KR" altLang="en-US"/>
              <a:t> </a:t>
            </a:r>
            <a:r>
              <a:rPr lang="en-US" altLang="ko-KR"/>
              <a:t>Label</a:t>
            </a:r>
            <a:r>
              <a:rPr lang="ko-KR" altLang="en-US"/>
              <a:t>을 사용하는 윈도우를 제작</a:t>
            </a:r>
            <a:endParaRPr lang="en-US" altLang="ko-KR"/>
          </a:p>
          <a:p>
            <a:r>
              <a:rPr lang="en-US" altLang="ko-KR">
                <a:solidFill>
                  <a:schemeClr val="accent6"/>
                </a:solidFill>
              </a:rPr>
              <a:t>File Open </a:t>
            </a:r>
            <a:r>
              <a:rPr lang="ko-KR" altLang="en-US">
                <a:solidFill>
                  <a:schemeClr val="accent6"/>
                </a:solidFill>
              </a:rPr>
              <a:t>버튼</a:t>
            </a:r>
            <a:r>
              <a:rPr lang="ko-KR" altLang="en-US"/>
              <a:t>으로 </a:t>
            </a:r>
            <a:r>
              <a:rPr lang="ko-KR" altLang="en-US">
                <a:solidFill>
                  <a:schemeClr val="accent6"/>
                </a:solidFill>
              </a:rPr>
              <a:t>이름</a:t>
            </a:r>
            <a:r>
              <a:rPr lang="en-US" altLang="ko-KR">
                <a:solidFill>
                  <a:schemeClr val="accent6"/>
                </a:solidFill>
              </a:rPr>
              <a:t>, </a:t>
            </a:r>
            <a:r>
              <a:rPr lang="ko-KR" altLang="en-US">
                <a:solidFill>
                  <a:schemeClr val="accent6"/>
                </a:solidFill>
              </a:rPr>
              <a:t>나이</a:t>
            </a:r>
            <a:r>
              <a:rPr lang="en-US" altLang="ko-KR">
                <a:solidFill>
                  <a:schemeClr val="accent6"/>
                </a:solidFill>
              </a:rPr>
              <a:t>, </a:t>
            </a:r>
            <a:r>
              <a:rPr lang="ko-KR" altLang="en-US">
                <a:solidFill>
                  <a:schemeClr val="accent6"/>
                </a:solidFill>
              </a:rPr>
              <a:t>설명</a:t>
            </a:r>
            <a:r>
              <a:rPr lang="ko-KR" altLang="en-US"/>
              <a:t>이 적힌 </a:t>
            </a:r>
            <a:r>
              <a:rPr lang="en-US" altLang="ko-KR">
                <a:solidFill>
                  <a:schemeClr val="accent6"/>
                </a:solidFill>
              </a:rPr>
              <a:t>CSV </a:t>
            </a:r>
            <a:r>
              <a:rPr lang="ko-KR" altLang="en-US">
                <a:solidFill>
                  <a:schemeClr val="accent6"/>
                </a:solidFill>
              </a:rPr>
              <a:t>파일</a:t>
            </a:r>
            <a:r>
              <a:rPr lang="ko-KR" altLang="en-US"/>
              <a:t>을 불러와서 내용을 </a:t>
            </a:r>
            <a:r>
              <a:rPr lang="en-US" altLang="ko-KR"/>
              <a:t>DataGrid</a:t>
            </a:r>
            <a:r>
              <a:rPr lang="ko-KR" altLang="en-US"/>
              <a:t>에 표시</a:t>
            </a:r>
            <a:endParaRPr lang="en-US" altLang="ko-KR"/>
          </a:p>
          <a:p>
            <a:pPr lvl="1"/>
            <a:r>
              <a:rPr lang="en-US" altLang="ko-KR">
                <a:solidFill>
                  <a:schemeClr val="accent6"/>
                </a:solidFill>
              </a:rPr>
              <a:t>OpenFileDialog</a:t>
            </a:r>
            <a:r>
              <a:rPr lang="ko-KR" altLang="en-US"/>
              <a:t>를 이용할 것</a:t>
            </a:r>
            <a:endParaRPr lang="en-US" altLang="ko-KR"/>
          </a:p>
          <a:p>
            <a:pPr lvl="1"/>
            <a:r>
              <a:rPr lang="en-US" altLang="ko-KR"/>
              <a:t>CSV </a:t>
            </a:r>
            <a:r>
              <a:rPr lang="ko-KR" altLang="en-US"/>
              <a:t>파일을 가져오고 파싱</a:t>
            </a:r>
            <a:r>
              <a:rPr lang="en-US" altLang="ko-KR"/>
              <a:t>(</a:t>
            </a:r>
            <a:r>
              <a:rPr lang="ko-KR" altLang="en-US"/>
              <a:t>해석</a:t>
            </a:r>
            <a:r>
              <a:rPr lang="en-US" altLang="ko-KR"/>
              <a:t>)</a:t>
            </a:r>
            <a:r>
              <a:rPr lang="ko-KR" altLang="en-US"/>
              <a:t>할 때 </a:t>
            </a:r>
            <a:r>
              <a:rPr lang="en-US" altLang="ko-KR">
                <a:solidFill>
                  <a:schemeClr val="accent6"/>
                </a:solidFill>
              </a:rPr>
              <a:t>try, catch</a:t>
            </a:r>
            <a:r>
              <a:rPr lang="en-US" altLang="ko-KR"/>
              <a:t> </a:t>
            </a:r>
            <a:r>
              <a:rPr lang="ko-KR" altLang="en-US"/>
              <a:t>처리할 것</a:t>
            </a:r>
            <a:endParaRPr lang="en-US" altLang="ko-KR"/>
          </a:p>
          <a:p>
            <a:pPr lvl="1"/>
            <a:r>
              <a:rPr lang="en-US" altLang="ko-KR">
                <a:solidFill>
                  <a:schemeClr val="accent6"/>
                </a:solidFill>
              </a:rPr>
              <a:t>Label</a:t>
            </a:r>
            <a:r>
              <a:rPr lang="ko-KR" altLang="en-US"/>
              <a:t>은 선택된 파일의 경로를 표시하는데 사용</a:t>
            </a:r>
            <a:endParaRPr lang="en-US" altLang="ko-KR"/>
          </a:p>
          <a:p>
            <a:r>
              <a:rPr lang="en-US" altLang="ko-KR"/>
              <a:t>DataGrid</a:t>
            </a:r>
            <a:r>
              <a:rPr lang="ko-KR" altLang="en-US"/>
              <a:t>에 있는 행을 선택 후 </a:t>
            </a:r>
            <a:r>
              <a:rPr lang="en-US" altLang="ko-KR">
                <a:solidFill>
                  <a:schemeClr val="accent6"/>
                </a:solidFill>
              </a:rPr>
              <a:t>Get Data </a:t>
            </a:r>
            <a:r>
              <a:rPr lang="ko-KR" altLang="en-US">
                <a:solidFill>
                  <a:schemeClr val="accent6"/>
                </a:solidFill>
              </a:rPr>
              <a:t>버튼</a:t>
            </a:r>
            <a:r>
              <a:rPr lang="ko-KR" altLang="en-US"/>
              <a:t> 클릭시 </a:t>
            </a:r>
            <a:r>
              <a:rPr lang="ko-KR" altLang="en-US">
                <a:solidFill>
                  <a:schemeClr val="accent6"/>
                </a:solidFill>
              </a:rPr>
              <a:t>선택된 행의 이름</a:t>
            </a:r>
            <a:r>
              <a:rPr lang="ko-KR" altLang="en-US"/>
              <a:t>을 출력하는 메시지박스 띄우기</a:t>
            </a:r>
            <a:endParaRPr lang="en-US" altLang="ko-KR"/>
          </a:p>
          <a:p>
            <a:pPr lvl="1"/>
            <a:endParaRPr lang="en-US" altLang="ko-KR"/>
          </a:p>
          <a:p>
            <a:pPr lvl="1"/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7349403-75C4-90FE-6FD3-BE8B1C5AA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01-12(Sun)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17A7D7A-BE97-9574-DA25-12F78044F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674330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52E4FC-8B7D-64DC-1289-99C748CCA5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도구상자</a:t>
            </a:r>
            <a:r>
              <a:rPr lang="en-US" altLang="ko-KR"/>
              <a:t> - </a:t>
            </a:r>
            <a:r>
              <a:rPr lang="ko-KR" altLang="en-US"/>
              <a:t>기본 기능 종합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77F0866-A596-4D8E-7F20-0D6F91287D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탭 컨트롤</a:t>
            </a:r>
            <a:endParaRPr lang="en-US" altLang="ko-KR"/>
          </a:p>
          <a:p>
            <a:r>
              <a:rPr lang="ko-KR" altLang="en-US"/>
              <a:t>그룹 박스</a:t>
            </a:r>
            <a:endParaRPr lang="en-US" altLang="ko-KR"/>
          </a:p>
          <a:p>
            <a:r>
              <a:rPr lang="ko-KR" altLang="en-US"/>
              <a:t>라디오 버튼</a:t>
            </a:r>
            <a:endParaRPr lang="en-US" altLang="ko-KR"/>
          </a:p>
          <a:p>
            <a:r>
              <a:rPr lang="ko-KR" altLang="en-US"/>
              <a:t>체크 박스</a:t>
            </a:r>
            <a:endParaRPr lang="en-US" altLang="ko-KR"/>
          </a:p>
          <a:p>
            <a:r>
              <a:rPr lang="ko-KR" altLang="en-US"/>
              <a:t>콤보 박스</a:t>
            </a:r>
            <a:endParaRPr lang="en-US" altLang="ko-KR"/>
          </a:p>
          <a:p>
            <a:r>
              <a:rPr lang="ko-KR" altLang="en-US"/>
              <a:t>리스트 박스</a:t>
            </a:r>
            <a:endParaRPr lang="en-US" altLang="ko-KR"/>
          </a:p>
          <a:p>
            <a:r>
              <a:rPr lang="ko-KR" altLang="en-US"/>
              <a:t>슬라이더</a:t>
            </a:r>
            <a:endParaRPr lang="en-US" altLang="ko-KR"/>
          </a:p>
          <a:p>
            <a:r>
              <a:rPr lang="ko-KR" altLang="en-US"/>
              <a:t>웹 브라우저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DF9FC08-267C-B872-7E3A-F2559EFEB9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01-12(Sun)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ACA27D2-A0A1-7343-A925-5E53E64E41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48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5AF59BB-C435-AF61-F94D-CAFFEE2F0D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9842" y="1325563"/>
            <a:ext cx="7763958" cy="4420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86043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20BED6-E54F-8FE8-F1FD-B93D48D664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도구상자</a:t>
            </a:r>
            <a:r>
              <a:rPr lang="en-US" altLang="ko-KR"/>
              <a:t> - </a:t>
            </a:r>
            <a:r>
              <a:rPr lang="ko-KR" altLang="en-US"/>
              <a:t>탭 컨트롤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A02DFC0-9948-2555-5731-D7EB14D4E1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3683"/>
            <a:ext cx="4418386" cy="4351338"/>
          </a:xfrm>
        </p:spPr>
        <p:txBody>
          <a:bodyPr>
            <a:normAutofit/>
          </a:bodyPr>
          <a:lstStyle/>
          <a:p>
            <a:r>
              <a:rPr lang="ko-KR" altLang="en-US" sz="2400"/>
              <a:t>각종 컨트롤을 탭에 포함시켜 한정된 공간에 여러개의 컨트롤을 넣을 수 있음</a:t>
            </a:r>
            <a:endParaRPr lang="en-US" altLang="ko-KR" sz="2400"/>
          </a:p>
          <a:p>
            <a:r>
              <a:rPr lang="en-US" altLang="ko-KR" sz="2400"/>
              <a:t>TabItem </a:t>
            </a:r>
            <a:r>
              <a:rPr lang="ko-KR" altLang="en-US" sz="2400"/>
              <a:t>태그를 사용하여 탭의 수를 늘릴 수 있음</a:t>
            </a:r>
            <a:endParaRPr lang="en-US" altLang="ko-KR" sz="2400"/>
          </a:p>
          <a:p>
            <a:r>
              <a:rPr lang="ko-KR" altLang="en-US" sz="2400"/>
              <a:t>탭을 변경시 탭에 포함된 컨트롤이 모두 표시</a:t>
            </a:r>
            <a:r>
              <a:rPr lang="en-US" altLang="ko-KR" sz="2400"/>
              <a:t>/</a:t>
            </a:r>
            <a:r>
              <a:rPr lang="ko-KR" altLang="en-US" sz="2400"/>
              <a:t>숨김 처리됨</a:t>
            </a:r>
            <a:endParaRPr lang="en-US" altLang="ko-KR" sz="2400"/>
          </a:p>
          <a:p>
            <a:endParaRPr lang="ko-KR" altLang="en-US" sz="240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BBDA1FC-60A9-B2BA-84E0-6A1D662E3C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01-12(Sun)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3995D85-2EA1-3EE7-903F-A6E5AD2199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49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BF9CE0A-64C4-B331-35E5-28D47E3190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6584" y="1819991"/>
            <a:ext cx="6434597" cy="375872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07321AA-310A-12F6-6B35-BBB7753689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8578" y="1024559"/>
            <a:ext cx="3215222" cy="64663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1A709FF-9156-8FCE-DCD6-3AF9307CCA75}"/>
              </a:ext>
            </a:extLst>
          </p:cNvPr>
          <p:cNvSpPr txBox="1"/>
          <p:nvPr/>
        </p:nvSpPr>
        <p:spPr>
          <a:xfrm>
            <a:off x="844799" y="5578712"/>
            <a:ext cx="441178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* </a:t>
            </a:r>
            <a:r>
              <a:rPr lang="ko-KR" altLang="en-US" dirty="0"/>
              <a:t>컨트롤의 위치를 자유롭게 변경하기 위해서는 </a:t>
            </a:r>
            <a:endParaRPr lang="en-US" altLang="ko-KR" dirty="0"/>
          </a:p>
          <a:p>
            <a:r>
              <a:rPr lang="en-US" altLang="ko-KR" sz="2400" b="1" dirty="0">
                <a:solidFill>
                  <a:schemeClr val="accent6"/>
                </a:solidFill>
              </a:rPr>
              <a:t>Grid</a:t>
            </a:r>
            <a:r>
              <a:rPr lang="en-US" altLang="ko-KR" dirty="0"/>
              <a:t> </a:t>
            </a:r>
            <a:r>
              <a:rPr lang="ko-KR" altLang="en-US" dirty="0"/>
              <a:t>안에 컨트롤을 생성하는 것이 편함</a:t>
            </a:r>
          </a:p>
        </p:txBody>
      </p:sp>
    </p:spTree>
    <p:extLst>
      <p:ext uri="{BB962C8B-B14F-4D97-AF65-F5344CB8AC3E}">
        <p14:creationId xmlns:p14="http://schemas.microsoft.com/office/powerpoint/2010/main" val="11101805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6F4E9B-7388-97E9-9E63-C39198078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WPF </a:t>
            </a:r>
            <a:r>
              <a:rPr lang="ko-KR" altLang="en-US"/>
              <a:t>그래픽 표현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D63D705-7C15-33E0-BE4F-6DB21E173F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01-12(Sun)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36BE420-8F8C-85E9-FF1E-568D045CF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6" name="TextBox 5">
            <a:hlinkClick r:id="rId3"/>
            <a:extLst>
              <a:ext uri="{FF2B5EF4-FFF2-40B4-BE49-F238E27FC236}">
                <a16:creationId xmlns:a16="http://schemas.microsoft.com/office/drawing/2014/main" id="{2D5A0854-2A87-BDAB-C7A1-617D6EF4411E}"/>
              </a:ext>
            </a:extLst>
          </p:cNvPr>
          <p:cNvSpPr txBox="1"/>
          <p:nvPr/>
        </p:nvSpPr>
        <p:spPr>
          <a:xfrm>
            <a:off x="360802" y="1494618"/>
            <a:ext cx="98959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>
                <a:hlinkClick r:id="rId3"/>
              </a:rPr>
              <a:t>https://learn.microsoft.com/en-us/dotnet/desktop/wpf/overview/?view=netdesktop-7.0</a:t>
            </a:r>
            <a:endParaRPr lang="ko-KR" altLang="en-US"/>
          </a:p>
        </p:txBody>
      </p:sp>
      <p:pic>
        <p:nvPicPr>
          <p:cNvPr id="2050" name="Picture 2" descr="Illustration of different brushes">
            <a:extLst>
              <a:ext uri="{FF2B5EF4-FFF2-40B4-BE49-F238E27FC236}">
                <a16:creationId xmlns:a16="http://schemas.microsoft.com/office/drawing/2014/main" id="{D48C3CA2-00CB-E3B7-13D3-361B214616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512" y="2547431"/>
            <a:ext cx="4242231" cy="2389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Visual3D sample screen shot">
            <a:extLst>
              <a:ext uri="{FF2B5EF4-FFF2-40B4-BE49-F238E27FC236}">
                <a16:creationId xmlns:a16="http://schemas.microsoft.com/office/drawing/2014/main" id="{DFA23A40-CFC0-F4AF-91F8-1EB4D5CCC3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1910" y="3798963"/>
            <a:ext cx="4276952" cy="2389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s of an animated cube">
            <a:extLst>
              <a:ext uri="{FF2B5EF4-FFF2-40B4-BE49-F238E27FC236}">
                <a16:creationId xmlns:a16="http://schemas.microsoft.com/office/drawing/2014/main" id="{80FE3084-BE43-A5C1-A82A-76F4EC1251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4138" y="2370213"/>
            <a:ext cx="432435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D558492-04AC-622B-A035-04A46ECC3F0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00386" y="2101607"/>
            <a:ext cx="3487404" cy="1621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81249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20BED6-E54F-8FE8-F1FD-B93D48D664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도구상자</a:t>
            </a:r>
            <a:r>
              <a:rPr lang="en-US" altLang="ko-KR"/>
              <a:t> - </a:t>
            </a:r>
            <a:r>
              <a:rPr lang="ko-KR" altLang="en-US"/>
              <a:t>그룹 박스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A02DFC0-9948-2555-5731-D7EB14D4E1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8483"/>
            <a:ext cx="4703284" cy="2852737"/>
          </a:xfrm>
        </p:spPr>
        <p:txBody>
          <a:bodyPr>
            <a:normAutofit/>
          </a:bodyPr>
          <a:lstStyle/>
          <a:p>
            <a:r>
              <a:rPr lang="ko-KR" altLang="en-US" sz="2400"/>
              <a:t>비슷한 역할을 하는 컨트롤을 그룹으로 묶어 정리하는 용도 </a:t>
            </a:r>
            <a:endParaRPr lang="en-US" altLang="ko-KR" sz="2400"/>
          </a:p>
          <a:p>
            <a:r>
              <a:rPr lang="ko-KR" altLang="en-US" sz="2400"/>
              <a:t>기능보다는 시각적으로 정돈된 느낌을 주기 위함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BBDA1FC-60A9-B2BA-84E0-6A1D662E3C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01-12(Sun)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3995D85-2EA1-3EE7-903F-A6E5AD2199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50</a:t>
            </a:fld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1A709FF-9156-8FCE-DCD6-3AF9307CCA75}"/>
              </a:ext>
            </a:extLst>
          </p:cNvPr>
          <p:cNvSpPr txBox="1"/>
          <p:nvPr/>
        </p:nvSpPr>
        <p:spPr>
          <a:xfrm>
            <a:off x="844799" y="5163105"/>
            <a:ext cx="441178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* </a:t>
            </a:r>
            <a:r>
              <a:rPr lang="ko-KR" altLang="en-US"/>
              <a:t>컨트롤의 위치를 자유롭게 변경하기 위해서는 </a:t>
            </a:r>
            <a:endParaRPr lang="en-US" altLang="ko-KR"/>
          </a:p>
          <a:p>
            <a:r>
              <a:rPr lang="en-US" altLang="ko-KR" sz="2400" b="1">
                <a:solidFill>
                  <a:schemeClr val="accent6"/>
                </a:solidFill>
              </a:rPr>
              <a:t>Grid</a:t>
            </a:r>
            <a:r>
              <a:rPr lang="en-US" altLang="ko-KR"/>
              <a:t> </a:t>
            </a:r>
            <a:r>
              <a:rPr lang="ko-KR" altLang="en-US"/>
              <a:t>안에 컨트롤을 생성하는 것이 편함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FC41C09-3E6C-FF1D-21D3-94B83245D9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6423" y="1656605"/>
            <a:ext cx="3486637" cy="171473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B93EF13-F807-0078-9FF6-CA53F4FC4E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839" r="23510"/>
          <a:stretch/>
        </p:blipFill>
        <p:spPr>
          <a:xfrm>
            <a:off x="5401511" y="3749456"/>
            <a:ext cx="6485689" cy="1202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33882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20BED6-E54F-8FE8-F1FD-B93D48D664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도구상자</a:t>
            </a:r>
            <a:r>
              <a:rPr lang="en-US" altLang="ko-KR"/>
              <a:t> - </a:t>
            </a:r>
            <a:r>
              <a:rPr lang="ko-KR" altLang="en-US"/>
              <a:t>라디오 버튼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A02DFC0-9948-2555-5731-D7EB14D4E1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7482"/>
            <a:ext cx="4703284" cy="4867133"/>
          </a:xfrm>
        </p:spPr>
        <p:txBody>
          <a:bodyPr>
            <a:normAutofit/>
          </a:bodyPr>
          <a:lstStyle/>
          <a:p>
            <a:r>
              <a:rPr lang="ko-KR" altLang="en-US" sz="2400" dirty="0">
                <a:latin typeface="+mn-ea"/>
              </a:rPr>
              <a:t>사용자의 중복된 선택을 막고 하나의 선택을 유도하기 위한 컨트롤</a:t>
            </a:r>
            <a:endParaRPr lang="en-US" altLang="ko-KR" sz="2400" dirty="0">
              <a:latin typeface="+mn-ea"/>
            </a:endParaRPr>
          </a:p>
          <a:p>
            <a:r>
              <a:rPr lang="en-US" altLang="ko-KR" sz="2400" dirty="0" err="1"/>
              <a:t>IsChecked</a:t>
            </a:r>
            <a:r>
              <a:rPr lang="en-US" altLang="ko-KR" sz="2400" dirty="0"/>
              <a:t> </a:t>
            </a:r>
            <a:r>
              <a:rPr lang="ko-KR" altLang="en-US" sz="2400" dirty="0"/>
              <a:t>속성으로 체크 여부를 결정</a:t>
            </a:r>
            <a:endParaRPr lang="en-US" altLang="ko-KR" sz="2400" dirty="0"/>
          </a:p>
          <a:p>
            <a:r>
              <a:rPr lang="en-US" altLang="ko-KR" sz="2400" dirty="0"/>
              <a:t>Checked/Unchecked </a:t>
            </a:r>
            <a:r>
              <a:rPr lang="ko-KR" altLang="en-US" sz="2400" dirty="0"/>
              <a:t>속성에 </a:t>
            </a:r>
            <a:r>
              <a:rPr lang="en-US" altLang="ko-KR" sz="2400" dirty="0"/>
              <a:t>C#</a:t>
            </a:r>
            <a:r>
              <a:rPr lang="ko-KR" altLang="en-US" sz="2400" dirty="0"/>
              <a:t>으로 제어할 이벤트 </a:t>
            </a:r>
            <a:r>
              <a:rPr lang="ko-KR" altLang="en-US" sz="2400" dirty="0" err="1"/>
              <a:t>핸들러</a:t>
            </a:r>
            <a:r>
              <a:rPr lang="en-US" altLang="ko-KR" sz="2400" dirty="0"/>
              <a:t>(</a:t>
            </a:r>
            <a:r>
              <a:rPr lang="ko-KR" altLang="en-US" sz="2400" dirty="0"/>
              <a:t>메소드</a:t>
            </a:r>
            <a:r>
              <a:rPr lang="en-US" altLang="ko-KR" sz="2400" dirty="0"/>
              <a:t>)</a:t>
            </a:r>
            <a:r>
              <a:rPr lang="ko-KR" altLang="en-US" sz="2400" dirty="0"/>
              <a:t>를 지정</a:t>
            </a:r>
            <a:endParaRPr lang="en-US" altLang="ko-KR" sz="2400" dirty="0"/>
          </a:p>
          <a:p>
            <a:pPr lvl="1"/>
            <a:r>
              <a:rPr lang="ko-KR" altLang="en-US" sz="2000" dirty="0"/>
              <a:t>더블 </a:t>
            </a:r>
            <a:r>
              <a:rPr lang="ko-KR" altLang="en-US" sz="2000" dirty="0" err="1"/>
              <a:t>클릭시</a:t>
            </a:r>
            <a:r>
              <a:rPr lang="ko-KR" altLang="en-US" sz="2000" dirty="0"/>
              <a:t> 메소드가 자동으로 생성됨</a:t>
            </a:r>
            <a:endParaRPr lang="en-US" altLang="ko-KR" sz="2000" dirty="0"/>
          </a:p>
          <a:p>
            <a:r>
              <a:rPr lang="en-US" altLang="ko-KR" sz="2400" dirty="0" err="1"/>
              <a:t>GroupName</a:t>
            </a:r>
            <a:r>
              <a:rPr lang="ko-KR" altLang="en-US" sz="2400" dirty="0"/>
              <a:t>을 설정하여 한 그룹 내에서 하나의 옵션만 선택할 수 있게 가능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BBDA1FC-60A9-B2BA-84E0-6A1D662E3C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01-12(Sun)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3995D85-2EA1-3EE7-903F-A6E5AD2199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51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DFE26F4-BC99-A41B-639A-3DF8B4D275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1713" y="1646450"/>
            <a:ext cx="3860987" cy="66188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4697767B-D5E2-EDAD-0B1A-6014DBE3ED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8276" y="2644114"/>
            <a:ext cx="6126303" cy="1331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37502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20BED6-E54F-8FE8-F1FD-B93D48D664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도구상자</a:t>
            </a:r>
            <a:r>
              <a:rPr lang="en-US" altLang="ko-KR"/>
              <a:t> - </a:t>
            </a:r>
            <a:r>
              <a:rPr lang="ko-KR" altLang="en-US"/>
              <a:t>라디오 버튼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A02DFC0-9948-2555-5731-D7EB14D4E1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30362"/>
            <a:ext cx="10515600" cy="4643437"/>
          </a:xfrm>
        </p:spPr>
        <p:txBody>
          <a:bodyPr>
            <a:normAutofit/>
          </a:bodyPr>
          <a:lstStyle/>
          <a:p>
            <a:r>
              <a:rPr lang="en-US" altLang="ko-KR" sz="2400"/>
              <a:t>C#</a:t>
            </a:r>
            <a:r>
              <a:rPr lang="ko-KR" altLang="en-US" sz="2400"/>
              <a:t>에서 </a:t>
            </a:r>
            <a:r>
              <a:rPr lang="en-US" altLang="ko-KR" sz="2400"/>
              <a:t>Checked </a:t>
            </a:r>
            <a:r>
              <a:rPr lang="ko-KR" altLang="en-US" sz="2400"/>
              <a:t>이벤트 핸들러 메소드를 사용 가능</a:t>
            </a:r>
            <a:endParaRPr lang="en-US" altLang="ko-KR" sz="240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BBDA1FC-60A9-B2BA-84E0-6A1D662E3C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01-12(Sun)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3995D85-2EA1-3EE7-903F-A6E5AD2199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52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B858140-74A2-7BD6-B81B-DF76BA0830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300" y="2248641"/>
            <a:ext cx="7894116" cy="2360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3755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13658C-6C1A-83CE-ECF7-C737D3DE4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도구상자</a:t>
            </a:r>
            <a:r>
              <a:rPr lang="en-US" altLang="ko-KR" dirty="0"/>
              <a:t> - </a:t>
            </a:r>
            <a:r>
              <a:rPr lang="ko-KR" altLang="en-US" dirty="0"/>
              <a:t>슬라이더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93C3E5C-D2B1-7352-FA0B-3C15573FF4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6095" y="1690688"/>
            <a:ext cx="4967075" cy="4684555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특정한 값을 실시간으로 변화시키기 위해 사용</a:t>
            </a:r>
            <a:endParaRPr lang="en-US" altLang="ko-KR" sz="2400" dirty="0"/>
          </a:p>
          <a:p>
            <a:r>
              <a:rPr lang="en-US" altLang="ko-KR" sz="2400" dirty="0"/>
              <a:t>Tick </a:t>
            </a:r>
            <a:r>
              <a:rPr lang="ko-KR" altLang="en-US" sz="2400" dirty="0"/>
              <a:t>관련 속성으로 이동 단위를 임의로 설정 가능</a:t>
            </a:r>
            <a:endParaRPr lang="en-US" altLang="ko-KR" sz="2400" dirty="0"/>
          </a:p>
          <a:p>
            <a:r>
              <a:rPr lang="en-US" altLang="ko-KR" sz="2400" dirty="0"/>
              <a:t>C#</a:t>
            </a:r>
            <a:r>
              <a:rPr lang="ko-KR" altLang="en-US" sz="2400" dirty="0"/>
              <a:t>에서 </a:t>
            </a:r>
            <a:r>
              <a:rPr lang="en-US" altLang="ko-KR" sz="2400" dirty="0" err="1"/>
              <a:t>ValueChanged</a:t>
            </a:r>
            <a:r>
              <a:rPr lang="en-US" altLang="ko-KR" sz="2400" dirty="0"/>
              <a:t> </a:t>
            </a:r>
            <a:r>
              <a:rPr lang="ko-KR" altLang="en-US" sz="2400" dirty="0"/>
              <a:t>이벤트로 값 제어 가능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729B692-3874-623B-01CC-955245EF26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01-12(Sun)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AFDF47F-EC77-872D-9104-C122A13B5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53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F07803F-942D-ABD4-49D8-485A81CBD4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2131" y="1222624"/>
            <a:ext cx="4258269" cy="93358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2B78144-D2ED-90E3-07E6-3C8F389CFF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095" y="4604481"/>
            <a:ext cx="9884788" cy="127545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1DAD19E-BD1E-CCF0-6F5F-2B1AC367DC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612527"/>
            <a:ext cx="5430971" cy="1716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97577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8885C9-9924-310F-859B-1B9BC8C7B5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B050"/>
                </a:solidFill>
              </a:rPr>
              <a:t>실습</a:t>
            </a:r>
            <a:r>
              <a:rPr lang="en-US" altLang="ko-KR" dirty="0">
                <a:solidFill>
                  <a:srgbClr val="00B050"/>
                </a:solidFill>
              </a:rPr>
              <a:t>. </a:t>
            </a:r>
            <a:r>
              <a:rPr lang="ko-KR" altLang="en-US" dirty="0">
                <a:solidFill>
                  <a:srgbClr val="00B050"/>
                </a:solidFill>
              </a:rPr>
              <a:t>컬러 슬라이더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D7FB2C-3998-0586-E61E-3AEB0D69A4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ko-KR" altLang="en-US" sz="2400" dirty="0"/>
              <a:t>슬라이더 </a:t>
            </a:r>
            <a:r>
              <a:rPr lang="en-US" altLang="ko-KR" sz="2400" dirty="0"/>
              <a:t>3</a:t>
            </a:r>
            <a:r>
              <a:rPr lang="ko-KR" altLang="en-US" sz="2400" dirty="0"/>
              <a:t>개를 넣고 각각 </a:t>
            </a:r>
            <a:r>
              <a:rPr lang="en-US" altLang="ko-KR" sz="2400" dirty="0"/>
              <a:t>Label</a:t>
            </a:r>
            <a:r>
              <a:rPr lang="ko-KR" altLang="en-US" sz="2400" dirty="0"/>
              <a:t>로 </a:t>
            </a:r>
            <a:r>
              <a:rPr lang="en-US" altLang="ko-KR" sz="2400" dirty="0"/>
              <a:t>Red, Green, Blue </a:t>
            </a:r>
            <a:r>
              <a:rPr lang="ko-KR" altLang="en-US" sz="2400" dirty="0"/>
              <a:t>이름을 붙임</a:t>
            </a:r>
            <a:endParaRPr lang="en-US" altLang="ko-KR" sz="2400" dirty="0"/>
          </a:p>
          <a:p>
            <a:pPr>
              <a:lnSpc>
                <a:spcPct val="100000"/>
              </a:lnSpc>
            </a:pPr>
            <a:r>
              <a:rPr lang="ko-KR" altLang="en-US" sz="2400" dirty="0"/>
              <a:t>범위는 </a:t>
            </a:r>
            <a:r>
              <a:rPr lang="en-US" altLang="ko-KR" sz="2400" dirty="0"/>
              <a:t>0~255</a:t>
            </a:r>
            <a:r>
              <a:rPr lang="ko-KR" altLang="en-US" sz="2400" dirty="0"/>
              <a:t>를 가지고</a:t>
            </a:r>
            <a:r>
              <a:rPr lang="en-US" altLang="ko-KR" sz="2400" dirty="0"/>
              <a:t>, 5 </a:t>
            </a:r>
            <a:r>
              <a:rPr lang="ko-KR" altLang="en-US" sz="2400" dirty="0"/>
              <a:t>단위로 움직임</a:t>
            </a:r>
            <a:endParaRPr lang="en-US" altLang="ko-KR" sz="2400" dirty="0"/>
          </a:p>
          <a:p>
            <a:pPr>
              <a:lnSpc>
                <a:spcPct val="100000"/>
              </a:lnSpc>
            </a:pPr>
            <a:r>
              <a:rPr lang="ko-KR" altLang="en-US" sz="2400" dirty="0"/>
              <a:t>각 슬라이더의 현재 값을 </a:t>
            </a:r>
            <a:r>
              <a:rPr lang="en-US" altLang="ko-KR" sz="2400" dirty="0"/>
              <a:t>Label </a:t>
            </a:r>
            <a:r>
              <a:rPr lang="ko-KR" altLang="en-US" sz="2400" dirty="0"/>
              <a:t>또는 </a:t>
            </a:r>
            <a:r>
              <a:rPr lang="en-US" altLang="ko-KR" sz="2400" dirty="0" err="1"/>
              <a:t>TextBox</a:t>
            </a:r>
            <a:r>
              <a:rPr lang="ko-KR" altLang="en-US" sz="2400" dirty="0"/>
              <a:t>로 표현 </a:t>
            </a:r>
            <a:endParaRPr lang="en-US" altLang="ko-KR" sz="2400" dirty="0"/>
          </a:p>
          <a:p>
            <a:pPr>
              <a:lnSpc>
                <a:spcPct val="100000"/>
              </a:lnSpc>
            </a:pPr>
            <a:r>
              <a:rPr lang="ko-KR" altLang="en-US" sz="2400" dirty="0"/>
              <a:t>값을 변경할 때마다 지정된 값 대로 창의 배경 색상이 달라짐</a:t>
            </a:r>
            <a:endParaRPr lang="en-US" altLang="ko-KR" sz="2400" dirty="0"/>
          </a:p>
          <a:p>
            <a:pPr lvl="1">
              <a:lnSpc>
                <a:spcPct val="100000"/>
              </a:lnSpc>
            </a:pPr>
            <a:r>
              <a:rPr lang="en-US" altLang="ko-KR" sz="2000" dirty="0"/>
              <a:t>WPF Window</a:t>
            </a:r>
            <a:r>
              <a:rPr lang="ko-KR" altLang="en-US" sz="2000" dirty="0"/>
              <a:t> </a:t>
            </a:r>
            <a:r>
              <a:rPr lang="en-US" altLang="ko-KR" sz="2000" dirty="0"/>
              <a:t>Background Color Change</a:t>
            </a:r>
            <a:r>
              <a:rPr lang="ko-KR" altLang="en-US" sz="2000" dirty="0"/>
              <a:t> 검색</a:t>
            </a:r>
            <a:endParaRPr lang="en-US" altLang="ko-KR" sz="2000" dirty="0"/>
          </a:p>
          <a:p>
            <a:pPr>
              <a:lnSpc>
                <a:spcPct val="100000"/>
              </a:lnSpc>
            </a:pPr>
            <a:r>
              <a:rPr lang="ko-KR" altLang="en-US" sz="2400" dirty="0"/>
              <a:t>그룹 박스 안에 일반</a:t>
            </a:r>
            <a:r>
              <a:rPr lang="en-US" altLang="ko-KR" sz="2400" dirty="0"/>
              <a:t>, </a:t>
            </a:r>
            <a:r>
              <a:rPr lang="ko-KR" altLang="en-US" sz="2400" dirty="0"/>
              <a:t>반전</a:t>
            </a:r>
            <a:r>
              <a:rPr lang="en-US" altLang="ko-KR" sz="2400" dirty="0"/>
              <a:t>, </a:t>
            </a:r>
            <a:r>
              <a:rPr lang="ko-KR" altLang="en-US" sz="2400" dirty="0"/>
              <a:t>흑백 라디오 버튼을 각각 만들고 해당 기능에 따라 배경 색상이 바뀌도록 </a:t>
            </a:r>
            <a:endParaRPr lang="en-US" altLang="ko-KR" sz="2400" dirty="0"/>
          </a:p>
          <a:p>
            <a:pPr lvl="1">
              <a:lnSpc>
                <a:spcPct val="100000"/>
              </a:lnSpc>
            </a:pPr>
            <a:r>
              <a:rPr lang="ko-KR" altLang="en-US" sz="2000" dirty="0"/>
              <a:t>흑백은 </a:t>
            </a:r>
            <a:r>
              <a:rPr lang="en-US" altLang="ko-KR" sz="2000" dirty="0"/>
              <a:t>RGB </a:t>
            </a:r>
            <a:r>
              <a:rPr lang="ko-KR" altLang="en-US" sz="2000" dirty="0"/>
              <a:t>값을 평균내서 모든 컬러 채널에 일괄 적용</a:t>
            </a:r>
            <a:endParaRPr lang="en-US" altLang="ko-KR" sz="2000" dirty="0"/>
          </a:p>
          <a:p>
            <a:pPr lvl="1">
              <a:lnSpc>
                <a:spcPct val="100000"/>
              </a:lnSpc>
            </a:pPr>
            <a:r>
              <a:rPr lang="ko-KR" altLang="en-US" sz="2000" dirty="0"/>
              <a:t>반전은 </a:t>
            </a:r>
            <a:r>
              <a:rPr lang="en-US" altLang="ko-KR" sz="2000" dirty="0"/>
              <a:t>RGB </a:t>
            </a:r>
            <a:r>
              <a:rPr lang="ko-KR" altLang="en-US" sz="2000" dirty="0"/>
              <a:t>각각의 컬러 채널에서 최대값인 </a:t>
            </a:r>
            <a:r>
              <a:rPr lang="en-US" altLang="ko-KR" sz="2000" dirty="0"/>
              <a:t>255</a:t>
            </a:r>
            <a:r>
              <a:rPr lang="ko-KR" altLang="en-US" sz="2000" dirty="0"/>
              <a:t>에서 현재 값을 뺀 값을 적용 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AC79594-D6D6-D100-0092-E1592798CB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01-12(Sun)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DA89A3F-B587-3817-4671-BDB7184AB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367975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1B4841-5177-B8C6-7F3B-15359714E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</a:t>
            </a:r>
            <a:r>
              <a:rPr lang="en-US" altLang="ko-KR" dirty="0"/>
              <a:t>3. </a:t>
            </a:r>
            <a:r>
              <a:rPr lang="ko-KR" altLang="en-US" dirty="0"/>
              <a:t>컬러 슬라이더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75C9810-65D9-6672-4482-D532DBEA9D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01-12(Sun)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A54E3EB-6209-1B45-2492-EE2EB8BD5F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55</a:t>
            </a:fld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102F31D9-801F-4D12-D116-BF58E8135E4E}"/>
              </a:ext>
            </a:extLst>
          </p:cNvPr>
          <p:cNvGrpSpPr/>
          <p:nvPr/>
        </p:nvGrpSpPr>
        <p:grpSpPr>
          <a:xfrm>
            <a:off x="807522" y="1643149"/>
            <a:ext cx="10818421" cy="4524499"/>
            <a:chOff x="807522" y="1246909"/>
            <a:chExt cx="10818421" cy="4524499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AE89713A-D5A8-B403-846C-5847BD3461FA}"/>
                </a:ext>
              </a:extLst>
            </p:cNvPr>
            <p:cNvSpPr/>
            <p:nvPr/>
          </p:nvSpPr>
          <p:spPr>
            <a:xfrm>
              <a:off x="807522" y="1246909"/>
              <a:ext cx="10818421" cy="4524499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7BF3D09E-AC3F-DBCC-7D2D-38BB7B3928F1}"/>
                </a:ext>
              </a:extLst>
            </p:cNvPr>
            <p:cNvCxnSpPr/>
            <p:nvPr/>
          </p:nvCxnSpPr>
          <p:spPr>
            <a:xfrm>
              <a:off x="2125683" y="1959429"/>
              <a:ext cx="8419605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82ABF564-4B57-6E78-4539-FB1EB36B6039}"/>
                </a:ext>
              </a:extLst>
            </p:cNvPr>
            <p:cNvCxnSpPr/>
            <p:nvPr/>
          </p:nvCxnSpPr>
          <p:spPr>
            <a:xfrm>
              <a:off x="2125683" y="2574966"/>
              <a:ext cx="8419605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C9FC3478-E325-4141-CDCD-35E8C21311CF}"/>
                </a:ext>
              </a:extLst>
            </p:cNvPr>
            <p:cNvCxnSpPr/>
            <p:nvPr/>
          </p:nvCxnSpPr>
          <p:spPr>
            <a:xfrm>
              <a:off x="2125683" y="3216234"/>
              <a:ext cx="8419605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7DD500E-90A4-221C-C954-6BFEEA5BF206}"/>
                </a:ext>
              </a:extLst>
            </p:cNvPr>
            <p:cNvSpPr txBox="1"/>
            <p:nvPr/>
          </p:nvSpPr>
          <p:spPr>
            <a:xfrm>
              <a:off x="1646712" y="1774763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R</a:t>
              </a:r>
              <a:endParaRPr lang="ko-KR" alt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C2BBDDF-29AE-5166-52D1-184E42128E13}"/>
                </a:ext>
              </a:extLst>
            </p:cNvPr>
            <p:cNvSpPr txBox="1"/>
            <p:nvPr/>
          </p:nvSpPr>
          <p:spPr>
            <a:xfrm>
              <a:off x="1646712" y="2390300"/>
              <a:ext cx="3497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G</a:t>
              </a:r>
              <a:endParaRPr lang="ko-KR" alt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C4F4BAE-53B5-CE75-EA2F-04FEDDDAA6BD}"/>
                </a:ext>
              </a:extLst>
            </p:cNvPr>
            <p:cNvSpPr txBox="1"/>
            <p:nvPr/>
          </p:nvSpPr>
          <p:spPr>
            <a:xfrm>
              <a:off x="1646712" y="3031568"/>
              <a:ext cx="3289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B</a:t>
              </a:r>
              <a:endParaRPr lang="ko-KR" altLang="en-US" dirty="0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E7B23F6E-30B6-BB74-8A9B-6186AF383DB7}"/>
                </a:ext>
              </a:extLst>
            </p:cNvPr>
            <p:cNvSpPr/>
            <p:nvPr/>
          </p:nvSpPr>
          <p:spPr>
            <a:xfrm>
              <a:off x="1646712" y="4085112"/>
              <a:ext cx="9017330" cy="813454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FD5D204-DA2E-4687-7380-25D53378331B}"/>
                </a:ext>
              </a:extLst>
            </p:cNvPr>
            <p:cNvSpPr txBox="1"/>
            <p:nvPr/>
          </p:nvSpPr>
          <p:spPr>
            <a:xfrm>
              <a:off x="1883719" y="3908363"/>
              <a:ext cx="1340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Color Type</a:t>
              </a:r>
              <a:endParaRPr lang="ko-KR" alt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D1B3D5A-4705-EF10-6288-E09AC203D780}"/>
                </a:ext>
              </a:extLst>
            </p:cNvPr>
            <p:cNvSpPr txBox="1"/>
            <p:nvPr/>
          </p:nvSpPr>
          <p:spPr>
            <a:xfrm>
              <a:off x="2903017" y="4342891"/>
              <a:ext cx="9893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Original</a:t>
              </a:r>
              <a:endParaRPr lang="ko-KR" alt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872D5AC-58F7-5B4F-EB84-69961EC6D0E7}"/>
                </a:ext>
              </a:extLst>
            </p:cNvPr>
            <p:cNvSpPr txBox="1"/>
            <p:nvPr/>
          </p:nvSpPr>
          <p:spPr>
            <a:xfrm>
              <a:off x="5425784" y="4381749"/>
              <a:ext cx="12779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Gray Tone</a:t>
              </a:r>
              <a:endParaRPr lang="ko-KR" alt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5A6ED1C-FEED-7C62-A105-267269357048}"/>
                </a:ext>
              </a:extLst>
            </p:cNvPr>
            <p:cNvSpPr txBox="1"/>
            <p:nvPr/>
          </p:nvSpPr>
          <p:spPr>
            <a:xfrm>
              <a:off x="8044913" y="4381749"/>
              <a:ext cx="7922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Invert</a:t>
              </a:r>
              <a:endParaRPr lang="ko-KR" altLang="en-US" dirty="0"/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FE76C676-D009-5C61-A29E-F14FCCAE50E3}"/>
                </a:ext>
              </a:extLst>
            </p:cNvPr>
            <p:cNvSpPr/>
            <p:nvPr/>
          </p:nvSpPr>
          <p:spPr>
            <a:xfrm>
              <a:off x="2728105" y="4443991"/>
              <a:ext cx="159817" cy="159817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D2C17065-3AB7-7467-93F8-CD94F6F48A52}"/>
                </a:ext>
              </a:extLst>
            </p:cNvPr>
            <p:cNvSpPr/>
            <p:nvPr/>
          </p:nvSpPr>
          <p:spPr>
            <a:xfrm>
              <a:off x="5265967" y="4471589"/>
              <a:ext cx="159817" cy="159817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100C058D-6A8C-C888-337E-AF265773BC80}"/>
                </a:ext>
              </a:extLst>
            </p:cNvPr>
            <p:cNvSpPr/>
            <p:nvPr/>
          </p:nvSpPr>
          <p:spPr>
            <a:xfrm>
              <a:off x="7803829" y="4499187"/>
              <a:ext cx="159817" cy="159817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30042D6-02E8-CAC9-F53C-A949730FB47E}"/>
                </a:ext>
              </a:extLst>
            </p:cNvPr>
            <p:cNvSpPr txBox="1"/>
            <p:nvPr/>
          </p:nvSpPr>
          <p:spPr>
            <a:xfrm>
              <a:off x="10656841" y="1774763"/>
              <a:ext cx="4732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40</a:t>
              </a:r>
              <a:endParaRPr lang="ko-KR" altLang="en-US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BC7AF11-859C-7345-C3F2-B9F6D72AF726}"/>
                </a:ext>
              </a:extLst>
            </p:cNvPr>
            <p:cNvSpPr txBox="1"/>
            <p:nvPr/>
          </p:nvSpPr>
          <p:spPr>
            <a:xfrm>
              <a:off x="10664042" y="2403556"/>
              <a:ext cx="4667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85</a:t>
              </a:r>
              <a:endParaRPr lang="ko-KR" altLang="en-US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B567528-106F-92DB-47DC-4EB0C3430847}"/>
                </a:ext>
              </a:extLst>
            </p:cNvPr>
            <p:cNvSpPr txBox="1"/>
            <p:nvPr/>
          </p:nvSpPr>
          <p:spPr>
            <a:xfrm>
              <a:off x="10671243" y="3032349"/>
              <a:ext cx="5741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100</a:t>
              </a:r>
              <a:endParaRPr lang="ko-KR" altLang="en-US" dirty="0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67D399D4-A058-0485-3253-CABD04DB89C7}"/>
                </a:ext>
              </a:extLst>
            </p:cNvPr>
            <p:cNvSpPr/>
            <p:nvPr/>
          </p:nvSpPr>
          <p:spPr>
            <a:xfrm>
              <a:off x="3764478" y="1774763"/>
              <a:ext cx="45719" cy="36933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578FDFB1-D326-5C40-400C-01B36E97650E}"/>
                </a:ext>
              </a:extLst>
            </p:cNvPr>
            <p:cNvSpPr/>
            <p:nvPr/>
          </p:nvSpPr>
          <p:spPr>
            <a:xfrm>
              <a:off x="5243107" y="2390300"/>
              <a:ext cx="45719" cy="36933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0DF69E10-F888-5427-9ED6-0FA32EC9BA99}"/>
                </a:ext>
              </a:extLst>
            </p:cNvPr>
            <p:cNvSpPr/>
            <p:nvPr/>
          </p:nvSpPr>
          <p:spPr>
            <a:xfrm>
              <a:off x="6254867" y="3031568"/>
              <a:ext cx="45719" cy="36933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94255845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ED6DB8-87AE-F07C-9FB5-3331F15D2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도구상자</a:t>
            </a:r>
            <a:r>
              <a:rPr lang="en-US" altLang="ko-KR"/>
              <a:t> - </a:t>
            </a:r>
            <a:r>
              <a:rPr lang="ko-KR" altLang="en-US"/>
              <a:t>체크 박스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00BC53F-BD92-76F4-DEA1-1842F4BFFF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6095" y="1373436"/>
            <a:ext cx="5481505" cy="5034709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사용자에게 중복 선택을 허용할 때 사용</a:t>
            </a:r>
            <a:endParaRPr lang="en-US" altLang="ko-KR" sz="2400" dirty="0"/>
          </a:p>
          <a:p>
            <a:r>
              <a:rPr lang="en-US" altLang="ko-KR" sz="2400" dirty="0" err="1"/>
              <a:t>IsChecked</a:t>
            </a:r>
            <a:r>
              <a:rPr lang="en-US" altLang="ko-KR" sz="2400" dirty="0"/>
              <a:t> </a:t>
            </a:r>
            <a:r>
              <a:rPr lang="ko-KR" altLang="en-US" sz="2400" dirty="0"/>
              <a:t>속성으로 체크 여부 설정 </a:t>
            </a:r>
            <a:endParaRPr lang="en-US" altLang="ko-KR" sz="2400" dirty="0"/>
          </a:p>
          <a:p>
            <a:r>
              <a:rPr lang="en-US" altLang="ko-KR" sz="2400" dirty="0"/>
              <a:t>Checked/Unchecked </a:t>
            </a:r>
            <a:r>
              <a:rPr lang="ko-KR" altLang="en-US" sz="2400" dirty="0"/>
              <a:t>속성에 이벤트 </a:t>
            </a:r>
            <a:r>
              <a:rPr lang="ko-KR" altLang="en-US" sz="2400" dirty="0" err="1"/>
              <a:t>핸들러로</a:t>
            </a:r>
            <a:r>
              <a:rPr lang="ko-KR" altLang="en-US" sz="2400" dirty="0"/>
              <a:t> 메소드를 등록하여 </a:t>
            </a:r>
            <a:r>
              <a:rPr lang="en-US" altLang="ko-KR" sz="2400" dirty="0"/>
              <a:t>C#</a:t>
            </a:r>
            <a:r>
              <a:rPr lang="ko-KR" altLang="en-US" sz="2400" dirty="0"/>
              <a:t>에서 제어</a:t>
            </a:r>
            <a:endParaRPr lang="en-US" altLang="ko-KR" sz="2400" dirty="0"/>
          </a:p>
          <a:p>
            <a:pPr lvl="1"/>
            <a:r>
              <a:rPr lang="ko-KR" altLang="en-US" sz="2000" dirty="0"/>
              <a:t>더블 </a:t>
            </a:r>
            <a:r>
              <a:rPr lang="ko-KR" altLang="en-US" sz="2000" dirty="0" err="1"/>
              <a:t>클릭시</a:t>
            </a:r>
            <a:r>
              <a:rPr lang="ko-KR" altLang="en-US" sz="2000" dirty="0"/>
              <a:t> 자동으로 생성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487F695-F148-85C5-6010-8C6F3B413B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01-12(Sun)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F71B667-06B3-65FA-73DE-0801636BFC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56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EC05170-6598-777C-742C-D45B4552F6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7487" y="1424236"/>
            <a:ext cx="3452961" cy="55247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67DB0E9-9627-0EFD-BA29-FF897D7C0D3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785"/>
          <a:stretch/>
        </p:blipFill>
        <p:spPr>
          <a:xfrm>
            <a:off x="6497487" y="2279674"/>
            <a:ext cx="5234166" cy="121919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BF89E50-98AD-0224-4CE4-0517949B6C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3086" y="3963325"/>
            <a:ext cx="7304419" cy="2356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68031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2395B7-2D5E-C4DC-0B35-6225FBB88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도구상자</a:t>
            </a:r>
            <a:r>
              <a:rPr lang="en-US" altLang="ko-KR"/>
              <a:t> - </a:t>
            </a:r>
            <a:r>
              <a:rPr lang="ko-KR" altLang="en-US"/>
              <a:t>콤보 박스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95FE7F5-12CC-4517-67E6-3BBCCA621B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6095" y="1437681"/>
            <a:ext cx="4973505" cy="503470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ko-KR" altLang="en-US" sz="2400" dirty="0"/>
              <a:t>여러가지 옵션 중 하나를 선택하고 나머지 옵션을 숨길 때 사용</a:t>
            </a:r>
            <a:endParaRPr lang="en-US" altLang="ko-KR" sz="2400" dirty="0"/>
          </a:p>
          <a:p>
            <a:pPr>
              <a:lnSpc>
                <a:spcPct val="100000"/>
              </a:lnSpc>
            </a:pPr>
            <a:r>
              <a:rPr lang="en-US" altLang="ko-KR" sz="2400" dirty="0" err="1"/>
              <a:t>ComboBoxItem</a:t>
            </a:r>
            <a:r>
              <a:rPr lang="en-US" altLang="ko-KR" sz="2400" dirty="0"/>
              <a:t> </a:t>
            </a:r>
            <a:r>
              <a:rPr lang="ko-KR" altLang="en-US" sz="2400" dirty="0"/>
              <a:t>태그를 사용하여 요소 추가 </a:t>
            </a:r>
            <a:endParaRPr lang="en-US" altLang="ko-KR" sz="2400" dirty="0"/>
          </a:p>
          <a:p>
            <a:pPr>
              <a:lnSpc>
                <a:spcPct val="100000"/>
              </a:lnSpc>
            </a:pPr>
            <a:r>
              <a:rPr lang="en-US" altLang="ko-KR" sz="2400" dirty="0"/>
              <a:t>C#</a:t>
            </a:r>
            <a:r>
              <a:rPr lang="ko-KR" altLang="en-US" sz="2400" dirty="0"/>
              <a:t>에서 요소를 추가</a:t>
            </a:r>
            <a:r>
              <a:rPr lang="en-US" altLang="ko-KR" sz="2400" dirty="0"/>
              <a:t>, </a:t>
            </a:r>
            <a:r>
              <a:rPr lang="ko-KR" altLang="en-US" sz="2400" dirty="0"/>
              <a:t>제거</a:t>
            </a:r>
            <a:r>
              <a:rPr lang="en-US" altLang="ko-KR" sz="2400" dirty="0"/>
              <a:t>, </a:t>
            </a:r>
            <a:r>
              <a:rPr lang="ko-KR" altLang="en-US" sz="2400" dirty="0"/>
              <a:t>선택된 아이템 정보 가져오기를 할 수 있음</a:t>
            </a:r>
            <a:endParaRPr lang="en-US" altLang="ko-KR" sz="2400" dirty="0"/>
          </a:p>
          <a:p>
            <a:pPr>
              <a:lnSpc>
                <a:spcPct val="100000"/>
              </a:lnSpc>
            </a:pPr>
            <a:endParaRPr lang="en-US" altLang="ko-KR" sz="2400" dirty="0"/>
          </a:p>
          <a:p>
            <a:pPr>
              <a:lnSpc>
                <a:spcPct val="100000"/>
              </a:lnSpc>
            </a:pPr>
            <a:endParaRPr lang="ko-KR" altLang="en-US" sz="2400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12B08A7-E5AF-78CE-0BFC-507A415FA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01-12(Sun)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6ED9F78-9F7E-5CCD-5C47-F0DAE9D3BF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57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96C7BA0-F56A-038B-13C7-830AC73FF9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4700" y="1711652"/>
            <a:ext cx="3248155" cy="59057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268AF64-845D-12A9-8B16-F2DD94B71A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4700" y="2417531"/>
            <a:ext cx="5798377" cy="137165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88ADA6A-B7F1-5F7C-BB11-7ECFC5B0ED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4135" y="4843135"/>
            <a:ext cx="8134350" cy="141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10568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13658C-6C1A-83CE-ECF7-C737D3DE4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도구상자</a:t>
            </a:r>
            <a:r>
              <a:rPr lang="en-US" altLang="ko-KR"/>
              <a:t> - </a:t>
            </a:r>
            <a:r>
              <a:rPr lang="ko-KR" altLang="en-US"/>
              <a:t>리스트 박스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93C3E5C-D2B1-7352-FA0B-3C15573FF4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6095" y="1678236"/>
            <a:ext cx="4967075" cy="5034709"/>
          </a:xfrm>
        </p:spPr>
        <p:txBody>
          <a:bodyPr/>
          <a:lstStyle/>
          <a:p>
            <a:r>
              <a:rPr lang="ko-KR" altLang="en-US" dirty="0"/>
              <a:t>데이터를 리스트 형태로 나타냄</a:t>
            </a:r>
            <a:endParaRPr lang="en-US" altLang="ko-KR" dirty="0"/>
          </a:p>
          <a:p>
            <a:r>
              <a:rPr lang="en-US" altLang="ko-KR" dirty="0"/>
              <a:t>C#</a:t>
            </a:r>
            <a:r>
              <a:rPr lang="ko-KR" altLang="en-US" dirty="0"/>
              <a:t>에서 리스트의 각 요소들을 편집 가능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729B692-3874-623B-01CC-955245EF26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01-12(Sun)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AFDF47F-EC77-872D-9104-C122A13B5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58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1AEE263-AF29-18C9-B6E6-401AE325AE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8363" y="1500776"/>
            <a:ext cx="3406122" cy="148936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FF542C6-3858-EBFD-B7A8-D38CD5C6F6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9588" y="3412017"/>
            <a:ext cx="6515991" cy="148936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AE28A4A-A093-E5A2-62A8-80BCC12997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9588" y="5133549"/>
            <a:ext cx="3878511" cy="1078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53755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7AFCC732-7783-AFC6-6210-33A29A2059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368" y="2814433"/>
            <a:ext cx="11155883" cy="3542912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FF13658C-6C1A-83CE-ECF7-C737D3DE4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4000" dirty="0"/>
              <a:t>도구상자</a:t>
            </a:r>
            <a:r>
              <a:rPr lang="en-US" altLang="ko-KR" sz="4000" dirty="0"/>
              <a:t> - </a:t>
            </a:r>
            <a:r>
              <a:rPr lang="ko-KR" altLang="en-US" sz="4000" dirty="0"/>
              <a:t>리스트 박스 응용 </a:t>
            </a:r>
            <a:r>
              <a:rPr lang="en-US" altLang="ko-KR" sz="4000" dirty="0"/>
              <a:t>- </a:t>
            </a:r>
            <a:r>
              <a:rPr lang="ko-KR" altLang="en-US" sz="4000" dirty="0"/>
              <a:t>데이터 바인딩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93C3E5C-D2B1-7352-FA0B-3C15573FF4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6095" y="1690688"/>
            <a:ext cx="10515600" cy="4412657"/>
          </a:xfrm>
        </p:spPr>
        <p:txBody>
          <a:bodyPr/>
          <a:lstStyle/>
          <a:p>
            <a:r>
              <a:rPr lang="ko-KR" altLang="en-US" dirty="0"/>
              <a:t>리스트 박스를 포함한 대부분의 컨트롤들은 데이터 템플릿에 데이터를 바인딩</a:t>
            </a:r>
            <a:r>
              <a:rPr lang="en-US" altLang="ko-KR" dirty="0"/>
              <a:t>(Binding)</a:t>
            </a:r>
            <a:r>
              <a:rPr lang="ko-KR" altLang="en-US" dirty="0"/>
              <a:t>하여 사용 가능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729B692-3874-623B-01CC-955245EF26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01-12(Sun)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AFDF47F-EC77-872D-9104-C122A13B5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59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239C8F2-B6C3-7C65-63EB-8C694220EC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3743" y="2814433"/>
            <a:ext cx="3023645" cy="1594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2313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1DB8B8-99D7-15FA-E225-02DC04E74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B050"/>
                </a:solidFill>
              </a:rPr>
              <a:t>실습</a:t>
            </a:r>
            <a:r>
              <a:rPr lang="en-US" altLang="ko-KR" dirty="0">
                <a:solidFill>
                  <a:srgbClr val="00B050"/>
                </a:solidFill>
              </a:rPr>
              <a:t>. WPF </a:t>
            </a:r>
            <a:r>
              <a:rPr lang="ko-KR" altLang="en-US" dirty="0">
                <a:solidFill>
                  <a:srgbClr val="00B050"/>
                </a:solidFill>
              </a:rPr>
              <a:t>공식 자습서</a:t>
            </a:r>
            <a:r>
              <a:rPr lang="en-US" altLang="ko-KR" dirty="0">
                <a:solidFill>
                  <a:srgbClr val="00B050"/>
                </a:solidFill>
              </a:rPr>
              <a:t>-1</a:t>
            </a:r>
            <a:endParaRPr lang="ko-KR" altLang="en-US" dirty="0">
              <a:solidFill>
                <a:srgbClr val="00B050"/>
              </a:solidFill>
            </a:endParaRP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04B4D446-18D8-3F18-0D18-7FC2BB94E2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883227"/>
            <a:ext cx="6340602" cy="2046382"/>
          </a:xfrm>
        </p:spPr>
      </p:pic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98717C0-F3BE-023F-9494-A252B27411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01-12(Sun)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C738FD2-126E-A4A0-34E1-FB5E8B745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9" name="TextBox 8">
            <a:hlinkClick r:id="rId4"/>
            <a:extLst>
              <a:ext uri="{FF2B5EF4-FFF2-40B4-BE49-F238E27FC236}">
                <a16:creationId xmlns:a16="http://schemas.microsoft.com/office/drawing/2014/main" id="{7697CA6C-3F14-3E6D-2B15-90BCC1E34FDB}"/>
              </a:ext>
            </a:extLst>
          </p:cNvPr>
          <p:cNvSpPr txBox="1"/>
          <p:nvPr/>
        </p:nvSpPr>
        <p:spPr>
          <a:xfrm>
            <a:off x="838200" y="4240300"/>
            <a:ext cx="874184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hlinkClick r:id="rId4"/>
              </a:rPr>
              <a:t>https://learn.microsoft.com/ko-kr/visualstudio/get-started/csharp/tutorial-wpf?view=vs-2022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0883880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13658C-6C1A-83CE-ECF7-C737D3DE4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4000" dirty="0"/>
              <a:t>도구상자</a:t>
            </a:r>
            <a:r>
              <a:rPr lang="en-US" altLang="ko-KR" sz="4000" dirty="0"/>
              <a:t> - </a:t>
            </a:r>
            <a:r>
              <a:rPr lang="ko-KR" altLang="en-US" sz="4000" dirty="0"/>
              <a:t>리스트 박스 응용 </a:t>
            </a:r>
            <a:r>
              <a:rPr lang="en-US" altLang="ko-KR" sz="4000" dirty="0"/>
              <a:t>- </a:t>
            </a:r>
            <a:r>
              <a:rPr lang="ko-KR" altLang="en-US" sz="4000" dirty="0"/>
              <a:t>데이터 바인딩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93C3E5C-D2B1-7352-FA0B-3C15573FF4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6095" y="1500436"/>
            <a:ext cx="10515600" cy="5034709"/>
          </a:xfrm>
        </p:spPr>
        <p:txBody>
          <a:bodyPr/>
          <a:lstStyle/>
          <a:p>
            <a:r>
              <a:rPr lang="en-US" altLang="ko-KR" dirty="0"/>
              <a:t>C#</a:t>
            </a:r>
            <a:r>
              <a:rPr lang="ko-KR" altLang="en-US" dirty="0"/>
              <a:t>에서 바인딩할 데이터 변수를 가진 클래스를 작성</a:t>
            </a:r>
            <a:endParaRPr lang="en-US" altLang="ko-KR" dirty="0"/>
          </a:p>
          <a:p>
            <a:r>
              <a:rPr lang="ko-KR" altLang="en-US" dirty="0"/>
              <a:t>해당 클래스로 리스트를 만들어서 리스트 박스에 바인딩하는 방식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729B692-3874-623B-01CC-955245EF26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01-12(Sun)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AFDF47F-EC77-872D-9104-C122A13B5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60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B8993B9-08FE-3894-52D8-590EA74A3C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023" y="3210804"/>
            <a:ext cx="4143495" cy="180307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7C99FF2-D784-3E66-1B6F-9F751FE789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9518" y="3398988"/>
            <a:ext cx="7400694" cy="1803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54137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13658C-6C1A-83CE-ECF7-C737D3DE4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도구상자</a:t>
            </a:r>
            <a:r>
              <a:rPr lang="en-US" altLang="ko-KR" dirty="0"/>
              <a:t> - </a:t>
            </a:r>
            <a:r>
              <a:rPr lang="ko-KR" altLang="en-US" dirty="0"/>
              <a:t>웹 브라우저</a:t>
            </a:r>
            <a:r>
              <a:rPr lang="en-US" altLang="ko-KR" dirty="0"/>
              <a:t>(IE)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93C3E5C-D2B1-7352-FA0B-3C15573FF4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6095" y="1703027"/>
            <a:ext cx="4967075" cy="4400318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일반 웹 브라우저와 기능은 동일</a:t>
            </a:r>
            <a:endParaRPr lang="en-US" altLang="ko-KR" sz="2400" dirty="0"/>
          </a:p>
          <a:p>
            <a:r>
              <a:rPr lang="en-US" altLang="ko-KR" sz="2400" dirty="0"/>
              <a:t>C#</a:t>
            </a:r>
            <a:r>
              <a:rPr lang="ko-KR" altLang="en-US" sz="2400" dirty="0"/>
              <a:t>에서 </a:t>
            </a:r>
            <a:r>
              <a:rPr lang="en-US" altLang="ko-KR" sz="2400" dirty="0"/>
              <a:t>Navigate </a:t>
            </a:r>
            <a:r>
              <a:rPr lang="ko-KR" altLang="en-US" sz="2400" dirty="0"/>
              <a:t>메소드를 사용하여 원하는 페이지로 이동 가능 </a:t>
            </a:r>
            <a:endParaRPr lang="en-US" altLang="ko-KR" sz="2400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729B692-3874-623B-01CC-955245EF26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01-12(Sun)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AFDF47F-EC77-872D-9104-C122A13B5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61</a:t>
            </a:fld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1DDEF72A-E46B-E46D-5293-EA04E57AB0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068"/>
          <a:stretch/>
        </p:blipFill>
        <p:spPr>
          <a:xfrm>
            <a:off x="793207" y="3704346"/>
            <a:ext cx="4380207" cy="282912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753B54B9-E7A7-B26B-E3F3-BE53152F56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207" y="4222170"/>
            <a:ext cx="5802586" cy="932803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A867A979-A018-A8DA-FDF3-D1B4C82F11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9803" y="1685681"/>
            <a:ext cx="3467584" cy="3486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63858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13658C-6C1A-83CE-ECF7-C737D3DE4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도구상자</a:t>
            </a:r>
            <a:r>
              <a:rPr lang="en-US" altLang="ko-KR" dirty="0"/>
              <a:t> - </a:t>
            </a:r>
            <a:r>
              <a:rPr lang="ko-KR" altLang="en-US" dirty="0"/>
              <a:t>웹 브라우저</a:t>
            </a:r>
            <a:r>
              <a:rPr lang="en-US" altLang="ko-KR"/>
              <a:t>(</a:t>
            </a:r>
            <a:r>
              <a:rPr lang="en-US" altLang="ko-KR" dirty="0"/>
              <a:t>E</a:t>
            </a:r>
            <a:r>
              <a:rPr lang="en-US" altLang="ko-KR"/>
              <a:t>dge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93C3E5C-D2B1-7352-FA0B-3C15573FF4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6095" y="1685681"/>
            <a:ext cx="4967075" cy="4417664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설치방법</a:t>
            </a:r>
            <a:endParaRPr lang="en-US" altLang="ko-KR" sz="2400" dirty="0"/>
          </a:p>
          <a:p>
            <a:pPr lvl="1"/>
            <a:r>
              <a:rPr lang="en-US" altLang="ko-KR" sz="2000" dirty="0">
                <a:hlinkClick r:id="rId2"/>
              </a:rPr>
              <a:t>https://learn.microsoft.com/en-us/microsoft-edge/webview2/get-started/wpf</a:t>
            </a:r>
            <a:endParaRPr lang="en-US" altLang="ko-KR" sz="2000" dirty="0"/>
          </a:p>
          <a:p>
            <a:endParaRPr lang="en-US" altLang="ko-KR" sz="2400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729B692-3874-623B-01CC-955245EF26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01-12(Sun)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AFDF47F-EC77-872D-9104-C122A13B5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62</a:t>
            </a:fld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A867A979-A018-A8DA-FDF3-D1B4C82F11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9803" y="1685681"/>
            <a:ext cx="3467584" cy="348663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840721A-9333-F671-4223-9A89B3956A0B}"/>
              </a:ext>
            </a:extLst>
          </p:cNvPr>
          <p:cNvSpPr txBox="1"/>
          <p:nvPr/>
        </p:nvSpPr>
        <p:spPr>
          <a:xfrm>
            <a:off x="926315" y="3304005"/>
            <a:ext cx="610125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&lt;</a:t>
            </a:r>
            <a:r>
              <a:rPr lang="ko-KR" altLang="en-US" dirty="0" err="1"/>
              <a:t>DockPanel</a:t>
            </a:r>
            <a:r>
              <a:rPr lang="ko-KR" altLang="en-US" dirty="0"/>
              <a:t>&gt;</a:t>
            </a:r>
          </a:p>
          <a:p>
            <a:r>
              <a:rPr lang="ko-KR" altLang="en-US" dirty="0"/>
              <a:t>   &lt;wv2:WebView2 </a:t>
            </a:r>
            <a:r>
              <a:rPr lang="ko-KR" altLang="en-US" dirty="0" err="1"/>
              <a:t>Name</a:t>
            </a:r>
            <a:r>
              <a:rPr lang="ko-KR" altLang="en-US" dirty="0"/>
              <a:t>="</a:t>
            </a:r>
            <a:r>
              <a:rPr lang="ko-KR" altLang="en-US" dirty="0" err="1"/>
              <a:t>webView</a:t>
            </a:r>
            <a:r>
              <a:rPr lang="ko-KR" altLang="en-US" dirty="0"/>
              <a:t>"</a:t>
            </a:r>
          </a:p>
          <a:p>
            <a:r>
              <a:rPr lang="ko-KR" altLang="en-US" dirty="0"/>
              <a:t>                  </a:t>
            </a:r>
            <a:r>
              <a:rPr lang="ko-KR" altLang="en-US" dirty="0" err="1"/>
              <a:t>Source</a:t>
            </a:r>
            <a:r>
              <a:rPr lang="ko-KR" altLang="en-US" dirty="0"/>
              <a:t>="https://www.microsoft.com"</a:t>
            </a:r>
          </a:p>
          <a:p>
            <a:r>
              <a:rPr lang="ko-KR" altLang="en-US" dirty="0"/>
              <a:t>   /&gt;</a:t>
            </a:r>
          </a:p>
          <a:p>
            <a:r>
              <a:rPr lang="ko-KR" altLang="en-US" dirty="0"/>
              <a:t>&lt;/</a:t>
            </a:r>
            <a:r>
              <a:rPr lang="ko-KR" altLang="en-US" dirty="0" err="1"/>
              <a:t>DockPanel</a:t>
            </a:r>
            <a:r>
              <a:rPr lang="ko-KR" altLang="en-US" dirty="0"/>
              <a:t>&gt;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B98EA-4232-D193-763E-C915CF30DF20}"/>
              </a:ext>
            </a:extLst>
          </p:cNvPr>
          <p:cNvSpPr txBox="1"/>
          <p:nvPr/>
        </p:nvSpPr>
        <p:spPr>
          <a:xfrm>
            <a:off x="926315" y="5073007"/>
            <a:ext cx="61012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 dirty="0">
                <a:solidFill>
                  <a:srgbClr val="161616"/>
                </a:solidFill>
                <a:effectLst/>
                <a:highlight>
                  <a:srgbClr val="F2F2F2"/>
                </a:highlight>
                <a:latin typeface="+mn-ea"/>
              </a:rPr>
              <a:t>webView.CoreWebView2.Navigate(</a:t>
            </a:r>
            <a:r>
              <a:rPr lang="en-US" altLang="ko-KR" b="0" i="0" dirty="0" err="1">
                <a:solidFill>
                  <a:srgbClr val="161616"/>
                </a:solidFill>
                <a:effectLst/>
                <a:highlight>
                  <a:srgbClr val="F2F2F2"/>
                </a:highlight>
                <a:latin typeface="+mn-ea"/>
              </a:rPr>
              <a:t>addressBar.Text</a:t>
            </a:r>
            <a:r>
              <a:rPr lang="en-US" altLang="ko-KR" b="0" i="0" dirty="0">
                <a:solidFill>
                  <a:srgbClr val="161616"/>
                </a:solidFill>
                <a:effectLst/>
                <a:highlight>
                  <a:srgbClr val="F2F2F2"/>
                </a:highlight>
                <a:latin typeface="+mn-ea"/>
              </a:rPr>
              <a:t>);</a:t>
            </a:r>
            <a:endParaRPr lang="ko-KR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8278013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13658C-6C1A-83CE-ECF7-C737D3DE4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B050"/>
                </a:solidFill>
              </a:rPr>
              <a:t>실습</a:t>
            </a:r>
            <a:r>
              <a:rPr lang="en-US" altLang="ko-KR" dirty="0">
                <a:solidFill>
                  <a:srgbClr val="00B050"/>
                </a:solidFill>
              </a:rPr>
              <a:t>. </a:t>
            </a:r>
            <a:r>
              <a:rPr lang="ko-KR" altLang="en-US" dirty="0">
                <a:solidFill>
                  <a:srgbClr val="00B050"/>
                </a:solidFill>
              </a:rPr>
              <a:t>심플한 웹 브라우저</a:t>
            </a: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9845F5E2-6511-EB64-D467-63A3071755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66571" y="1825625"/>
            <a:ext cx="7658857" cy="4351338"/>
          </a:xfrm>
        </p:spPr>
      </p:pic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729B692-3874-623B-01CC-955245EF26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01-12(Sun)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AFDF47F-EC77-872D-9104-C122A13B5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758740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13658C-6C1A-83CE-ECF7-C737D3DE4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B050"/>
                </a:solidFill>
              </a:rPr>
              <a:t>실습</a:t>
            </a:r>
            <a:r>
              <a:rPr lang="en-US" altLang="ko-KR" dirty="0">
                <a:solidFill>
                  <a:srgbClr val="00B050"/>
                </a:solidFill>
              </a:rPr>
              <a:t>. </a:t>
            </a:r>
            <a:r>
              <a:rPr lang="ko-KR" altLang="en-US" dirty="0">
                <a:solidFill>
                  <a:srgbClr val="00B050"/>
                </a:solidFill>
              </a:rPr>
              <a:t>심플한 웹 브라우저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93C3E5C-D2B1-7352-FA0B-3C15573FF4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ko-KR" altLang="en-US" sz="3200" dirty="0"/>
              <a:t>아래 컨트롤을 사용하여 웹 브라우저 구성</a:t>
            </a:r>
            <a:endParaRPr lang="en-US" altLang="ko-KR" sz="3200" dirty="0"/>
          </a:p>
          <a:p>
            <a:pPr lvl="1">
              <a:lnSpc>
                <a:spcPct val="100000"/>
              </a:lnSpc>
            </a:pPr>
            <a:r>
              <a:rPr lang="ko-KR" altLang="en-US" sz="2800" dirty="0"/>
              <a:t>리스트 박스</a:t>
            </a:r>
            <a:r>
              <a:rPr lang="en-US" altLang="ko-KR" sz="2800" dirty="0"/>
              <a:t>, </a:t>
            </a:r>
            <a:r>
              <a:rPr lang="ko-KR" altLang="en-US" sz="2800" dirty="0"/>
              <a:t>웹 브라우저</a:t>
            </a:r>
            <a:r>
              <a:rPr lang="en-US" altLang="ko-KR" sz="2800" dirty="0"/>
              <a:t>, </a:t>
            </a:r>
            <a:r>
              <a:rPr lang="ko-KR" altLang="en-US" sz="2800" dirty="0"/>
              <a:t>텍스트 박스</a:t>
            </a:r>
            <a:r>
              <a:rPr lang="en-US" altLang="ko-KR" sz="2800" dirty="0"/>
              <a:t>(URL), </a:t>
            </a:r>
          </a:p>
          <a:p>
            <a:pPr lvl="1">
              <a:lnSpc>
                <a:spcPct val="100000"/>
              </a:lnSpc>
            </a:pPr>
            <a:r>
              <a:rPr lang="ko-KR" altLang="en-US" sz="2800" dirty="0"/>
              <a:t>페이지 이동 버튼</a:t>
            </a:r>
            <a:r>
              <a:rPr lang="en-US" altLang="ko-KR" sz="2800" dirty="0"/>
              <a:t>, </a:t>
            </a:r>
            <a:r>
              <a:rPr lang="ko-KR" altLang="en-US" sz="2800" dirty="0"/>
              <a:t>뒤로 가기 버튼</a:t>
            </a:r>
            <a:r>
              <a:rPr lang="en-US" altLang="ko-KR" sz="2800" dirty="0"/>
              <a:t>, </a:t>
            </a:r>
            <a:r>
              <a:rPr lang="ko-KR" altLang="en-US" sz="2800" dirty="0"/>
              <a:t>앞으로 가기 버튼</a:t>
            </a:r>
            <a:r>
              <a:rPr lang="en-US" altLang="ko-KR" sz="2800" dirty="0"/>
              <a:t>, </a:t>
            </a:r>
          </a:p>
          <a:p>
            <a:pPr lvl="1">
              <a:lnSpc>
                <a:spcPct val="100000"/>
              </a:lnSpc>
            </a:pPr>
            <a:r>
              <a:rPr lang="ko-KR" altLang="en-US" sz="2800" dirty="0"/>
              <a:t>즐겨찾기 버튼</a:t>
            </a:r>
            <a:r>
              <a:rPr lang="en-US" altLang="ko-KR" sz="2800" dirty="0"/>
              <a:t>, </a:t>
            </a:r>
            <a:r>
              <a:rPr lang="ko-KR" altLang="en-US" sz="2800" dirty="0"/>
              <a:t>라디오 버튼 저장</a:t>
            </a:r>
            <a:r>
              <a:rPr lang="en-US" altLang="ko-KR" sz="2800" dirty="0"/>
              <a:t>, </a:t>
            </a:r>
            <a:r>
              <a:rPr lang="ko-KR" altLang="en-US" sz="2800" dirty="0"/>
              <a:t>라디오 버튼 불러오기</a:t>
            </a:r>
            <a:endParaRPr lang="en-US" altLang="ko-KR" sz="2800" dirty="0"/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ko-KR" altLang="en-US" sz="3200" dirty="0"/>
              <a:t>페이지 이동 </a:t>
            </a:r>
            <a:r>
              <a:rPr lang="en-US" altLang="ko-KR" sz="3200" dirty="0"/>
              <a:t>- URL</a:t>
            </a:r>
            <a:r>
              <a:rPr lang="ko-KR" altLang="en-US" sz="3200" dirty="0"/>
              <a:t>에 적힌 주소로 페이지 이동</a:t>
            </a:r>
            <a:endParaRPr lang="en-US" altLang="ko-KR" sz="3200" dirty="0"/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ko-KR" altLang="en-US" sz="3200" dirty="0"/>
              <a:t>뒤로 가기</a:t>
            </a:r>
            <a:r>
              <a:rPr lang="en-US" altLang="ko-KR" sz="3200" dirty="0"/>
              <a:t>, </a:t>
            </a:r>
            <a:r>
              <a:rPr lang="ko-KR" altLang="en-US" sz="3200" dirty="0"/>
              <a:t>앞으로 가기 </a:t>
            </a:r>
            <a:r>
              <a:rPr lang="en-US" altLang="ko-KR" sz="3200" dirty="0"/>
              <a:t>- </a:t>
            </a:r>
            <a:r>
              <a:rPr lang="ko-KR" altLang="en-US" sz="3200" dirty="0"/>
              <a:t>버튼 클릭 시 기존 웹 브라우저와 동일한 기능 수행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729B692-3874-623B-01CC-955245EF26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01-12(Sun)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AFDF47F-EC77-872D-9104-C122A13B5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801299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13658C-6C1A-83CE-ECF7-C737D3DE4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B050"/>
                </a:solidFill>
              </a:rPr>
              <a:t>실습</a:t>
            </a:r>
            <a:r>
              <a:rPr lang="en-US" altLang="ko-KR" dirty="0">
                <a:solidFill>
                  <a:srgbClr val="00B050"/>
                </a:solidFill>
              </a:rPr>
              <a:t>. </a:t>
            </a:r>
            <a:r>
              <a:rPr lang="ko-KR" altLang="en-US" dirty="0">
                <a:solidFill>
                  <a:srgbClr val="00B050"/>
                </a:solidFill>
              </a:rPr>
              <a:t>심플한 웹 브라우저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93C3E5C-D2B1-7352-FA0B-3C15573FF4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lnSpc>
                <a:spcPct val="110000"/>
              </a:lnSpc>
              <a:buFont typeface="+mj-lt"/>
              <a:buAutoNum type="arabicPeriod" startAt="4"/>
            </a:pPr>
            <a:r>
              <a:rPr lang="ko-KR" altLang="en-US" sz="3200" dirty="0"/>
              <a:t>즐겨찾기 </a:t>
            </a:r>
            <a:endParaRPr lang="en-US" altLang="ko-KR" sz="3200" dirty="0"/>
          </a:p>
          <a:p>
            <a:pPr lvl="1">
              <a:lnSpc>
                <a:spcPct val="110000"/>
              </a:lnSpc>
            </a:pPr>
            <a:r>
              <a:rPr lang="ko-KR" altLang="en-US" sz="2800" dirty="0"/>
              <a:t>라디오 버튼이 </a:t>
            </a:r>
            <a:r>
              <a:rPr lang="en-US" altLang="ko-KR" sz="2800" dirty="0"/>
              <a:t>Add</a:t>
            </a:r>
            <a:r>
              <a:rPr lang="ko-KR" altLang="en-US" sz="2800" dirty="0"/>
              <a:t>로 돼있으면 현재 </a:t>
            </a:r>
            <a:r>
              <a:rPr lang="en-US" altLang="ko-KR" sz="2800" dirty="0"/>
              <a:t>URL</a:t>
            </a:r>
            <a:r>
              <a:rPr lang="ko-KR" altLang="en-US" sz="2800" dirty="0"/>
              <a:t>을 리스트 박스에 추가</a:t>
            </a:r>
            <a:endParaRPr lang="en-US" altLang="ko-KR" sz="2800" dirty="0"/>
          </a:p>
          <a:p>
            <a:pPr lvl="1">
              <a:lnSpc>
                <a:spcPct val="110000"/>
              </a:lnSpc>
            </a:pPr>
            <a:r>
              <a:rPr lang="ko-KR" altLang="en-US" sz="2800" dirty="0"/>
              <a:t>라디오 버튼이 </a:t>
            </a:r>
            <a:r>
              <a:rPr lang="en-US" altLang="ko-KR" sz="2800" dirty="0"/>
              <a:t>Load</a:t>
            </a:r>
            <a:r>
              <a:rPr lang="ko-KR" altLang="en-US" sz="2800" dirty="0"/>
              <a:t>로 돼있으면 리스트 박스에 선택된 </a:t>
            </a:r>
            <a:r>
              <a:rPr lang="en-US" altLang="ko-KR" sz="2800" dirty="0"/>
              <a:t>URL</a:t>
            </a:r>
            <a:r>
              <a:rPr lang="ko-KR" altLang="en-US" sz="2800" dirty="0"/>
              <a:t>로 웹 브라우저가 이동</a:t>
            </a:r>
            <a:endParaRPr lang="en-US" altLang="ko-KR" sz="2800" dirty="0"/>
          </a:p>
          <a:p>
            <a:pPr marL="514350" indent="-514350">
              <a:lnSpc>
                <a:spcPct val="110000"/>
              </a:lnSpc>
              <a:buFont typeface="+mj-lt"/>
              <a:buAutoNum type="arabicPeriod" startAt="4"/>
            </a:pPr>
            <a:r>
              <a:rPr lang="ko-KR" altLang="en-US" sz="3200" dirty="0"/>
              <a:t>파일 사용</a:t>
            </a:r>
            <a:endParaRPr lang="en-US" altLang="ko-KR" sz="3200" dirty="0"/>
          </a:p>
          <a:p>
            <a:pPr lvl="1">
              <a:lnSpc>
                <a:spcPct val="110000"/>
              </a:lnSpc>
            </a:pPr>
            <a:r>
              <a:rPr lang="ko-KR" altLang="en-US" sz="2800" dirty="0"/>
              <a:t>리스트 박스에 변동이 </a:t>
            </a:r>
            <a:r>
              <a:rPr lang="ko-KR" altLang="en-US" sz="2800" dirty="0" err="1"/>
              <a:t>있을때마다</a:t>
            </a:r>
            <a:r>
              <a:rPr lang="ko-KR" altLang="en-US" sz="2800" dirty="0"/>
              <a:t> </a:t>
            </a:r>
            <a:r>
              <a:rPr lang="en-US" altLang="ko-KR" sz="2800" dirty="0"/>
              <a:t>.</a:t>
            </a:r>
            <a:r>
              <a:rPr lang="en-US" altLang="ko-KR" sz="2800" dirty="0" err="1"/>
              <a:t>fvr</a:t>
            </a:r>
            <a:r>
              <a:rPr lang="en-US" altLang="ko-KR" sz="2800" dirty="0"/>
              <a:t> </a:t>
            </a:r>
            <a:r>
              <a:rPr lang="ko-KR" altLang="en-US" sz="2800" dirty="0"/>
              <a:t>파일에 리스트 요소를 저장</a:t>
            </a:r>
            <a:endParaRPr lang="en-US" altLang="ko-KR" sz="2800" dirty="0"/>
          </a:p>
          <a:p>
            <a:pPr lvl="1">
              <a:lnSpc>
                <a:spcPct val="110000"/>
              </a:lnSpc>
            </a:pPr>
            <a:r>
              <a:rPr lang="ko-KR" altLang="en-US" sz="2800" dirty="0"/>
              <a:t>프로그램이 켜질 때 </a:t>
            </a:r>
            <a:r>
              <a:rPr lang="en-US" altLang="ko-KR" sz="2800" dirty="0"/>
              <a:t>.</a:t>
            </a:r>
            <a:r>
              <a:rPr lang="en-US" altLang="ko-KR" sz="2800" dirty="0" err="1"/>
              <a:t>fvr</a:t>
            </a:r>
            <a:r>
              <a:rPr lang="en-US" altLang="ko-KR" sz="2800" dirty="0"/>
              <a:t> </a:t>
            </a:r>
            <a:r>
              <a:rPr lang="ko-KR" altLang="en-US" sz="2800" dirty="0"/>
              <a:t>파일을 불러와서 리스트 박스의 내용을 채움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729B692-3874-623B-01CC-955245EF26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01-12(Sun)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AFDF47F-EC77-872D-9104-C122A13B5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141555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B49C79-8DE4-4842-D1E6-927CDD6D44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65599" y="3429000"/>
            <a:ext cx="6060801" cy="974422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C#</a:t>
            </a:r>
            <a:r>
              <a:rPr lang="ko-KR" altLang="en-US" dirty="0"/>
              <a:t> </a:t>
            </a:r>
            <a:r>
              <a:rPr lang="en-US" altLang="ko-KR" dirty="0"/>
              <a:t>WPF NuGet</a:t>
            </a:r>
            <a:br>
              <a:rPr lang="en-US" altLang="ko-KR" dirty="0"/>
            </a:br>
            <a:r>
              <a:rPr lang="en-US" altLang="ko-KR" dirty="0"/>
              <a:t>ScottPlot.NET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223B3B-2FCF-58AF-BC81-E9824EB6B1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BEDFA-D8AA-4914-9440-7DF713C99FA9}" type="datetime1">
              <a:rPr lang="ko-KR" altLang="en-US" smtClean="0"/>
              <a:t>01-12(Sun)</a:t>
            </a:fld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C7112DC-52CD-A148-06F6-6813E1A67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135302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1B9F4C-DD5A-B655-A680-52DCCC42BD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NuGet </a:t>
            </a:r>
            <a:r>
              <a:rPr lang="ko-KR" altLang="en-US"/>
              <a:t>이란</a:t>
            </a:r>
            <a:r>
              <a:rPr lang="en-US" altLang="ko-KR"/>
              <a:t>?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5528C22-8A0B-F213-D25D-9CC6CACACD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.NET </a:t>
            </a:r>
            <a:r>
              <a:rPr lang="ko-KR" altLang="en-US" dirty="0"/>
              <a:t>용 패키지 매니저 </a:t>
            </a:r>
            <a:endParaRPr lang="en-US" altLang="ko-KR" dirty="0"/>
          </a:p>
          <a:p>
            <a:r>
              <a:rPr lang="ko-KR" altLang="en-US" dirty="0" err="1"/>
              <a:t>파이썬의</a:t>
            </a:r>
            <a:r>
              <a:rPr lang="ko-KR" altLang="en-US" dirty="0"/>
              <a:t> </a:t>
            </a:r>
            <a:r>
              <a:rPr lang="en-US" altLang="ko-KR" dirty="0"/>
              <a:t>pip, </a:t>
            </a:r>
            <a:r>
              <a:rPr lang="en-US" altLang="ko-KR" dirty="0" err="1"/>
              <a:t>conda</a:t>
            </a:r>
            <a:r>
              <a:rPr lang="ko-KR" altLang="en-US" dirty="0"/>
              <a:t>와 같은 역할</a:t>
            </a:r>
            <a:endParaRPr lang="en-US" altLang="ko-KR" dirty="0"/>
          </a:p>
          <a:p>
            <a:pPr lvl="1"/>
            <a:r>
              <a:rPr lang="en-US" altLang="ko-KR" dirty="0">
                <a:hlinkClick r:id="rId2"/>
              </a:rPr>
              <a:t>https://www.nuget.org/packages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EB164C-5630-C3E1-FD6A-35BD99ADBD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01-12(Sun)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AA12A0B-E942-9CCE-CE62-BE48A4BE1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67</a:t>
            </a:fld>
            <a:endParaRPr lang="ko-KR" altLang="en-US"/>
          </a:p>
        </p:txBody>
      </p:sp>
      <p:pic>
        <p:nvPicPr>
          <p:cNvPr id="1026" name="Picture 2" descr="GitHub - NuGet/Home: Repo for NuGet Client issues">
            <a:extLst>
              <a:ext uri="{FF2B5EF4-FFF2-40B4-BE49-F238E27FC236}">
                <a16:creationId xmlns:a16="http://schemas.microsoft.com/office/drawing/2014/main" id="{3BBFC5FF-89F2-D7EA-42E8-1B669B9A60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4650" y="928171"/>
            <a:ext cx="4229100" cy="128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6EED7D5-F029-72C6-3E27-B1B9F00DDE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781" y="3271305"/>
            <a:ext cx="11012437" cy="3057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03933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6CF066-EBB4-A200-78DB-6A3EA632B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Visual Studio - NuGet </a:t>
            </a:r>
            <a:r>
              <a:rPr lang="ko-KR" altLang="en-US"/>
              <a:t>사용법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2B04F56-AA0D-0563-A926-C8D4B216D0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01-12(Sun)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C9362BE-4466-D5BA-2C8C-23927022C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68</a:t>
            </a:fld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3785924-27C3-E315-FF29-CC8BBC5748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9810"/>
          <a:stretch/>
        </p:blipFill>
        <p:spPr>
          <a:xfrm>
            <a:off x="372974" y="2466840"/>
            <a:ext cx="2612597" cy="192431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C3C174E-A7C9-95A5-8D6C-5BB0E83403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1828" y="1504940"/>
            <a:ext cx="8480916" cy="488085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AF05415-E820-D6FD-477B-A91CAA13A81D}"/>
              </a:ext>
            </a:extLst>
          </p:cNvPr>
          <p:cNvSpPr txBox="1"/>
          <p:nvPr/>
        </p:nvSpPr>
        <p:spPr>
          <a:xfrm>
            <a:off x="372974" y="1706628"/>
            <a:ext cx="29145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프로젝트 우클릭 </a:t>
            </a:r>
            <a:endParaRPr lang="en-US" altLang="ko-KR"/>
          </a:p>
          <a:p>
            <a:r>
              <a:rPr lang="en-US" altLang="ko-KR"/>
              <a:t>&gt; Manage NuGet Pakages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227810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1F91DF-B2CB-9B0A-089A-E7636D1C9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Visual Studio - NuGet </a:t>
            </a:r>
            <a:r>
              <a:rPr lang="ko-KR" altLang="en-US"/>
              <a:t>사용법</a:t>
            </a: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ED4462B6-A198-11A6-17EB-C5735FEE71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5920" y="1423893"/>
            <a:ext cx="8670366" cy="5035550"/>
          </a:xfrm>
        </p:spPr>
      </p:pic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C9F154D-80D0-D2D6-C02A-E28620F996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01-12(Sun)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AAAC558-F07A-2E7F-8713-874FAB29BA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69</a:t>
            </a:fld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DDE2F45-AB73-D886-E1D7-1B426D95E088}"/>
              </a:ext>
            </a:extLst>
          </p:cNvPr>
          <p:cNvSpPr/>
          <p:nvPr/>
        </p:nvSpPr>
        <p:spPr>
          <a:xfrm>
            <a:off x="8086381" y="2489812"/>
            <a:ext cx="980501" cy="374574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B03DFE-987F-1891-5644-82EA5D5505B8}"/>
              </a:ext>
            </a:extLst>
          </p:cNvPr>
          <p:cNvSpPr txBox="1"/>
          <p:nvPr/>
        </p:nvSpPr>
        <p:spPr>
          <a:xfrm>
            <a:off x="9276286" y="2342916"/>
            <a:ext cx="23615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원하는 기능 선택 후 </a:t>
            </a:r>
            <a:endParaRPr lang="en-US" altLang="ko-KR"/>
          </a:p>
          <a:p>
            <a:r>
              <a:rPr lang="en-US" altLang="ko-KR"/>
              <a:t>Install </a:t>
            </a:r>
            <a:r>
              <a:rPr lang="ko-KR" altLang="en-US"/>
              <a:t>버튼 클릭하면 끝</a:t>
            </a:r>
          </a:p>
        </p:txBody>
      </p:sp>
    </p:spTree>
    <p:extLst>
      <p:ext uri="{BB962C8B-B14F-4D97-AF65-F5344CB8AC3E}">
        <p14:creationId xmlns:p14="http://schemas.microsoft.com/office/powerpoint/2010/main" val="30135011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1DB8B8-99D7-15FA-E225-02DC04E74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B050"/>
                </a:solidFill>
              </a:rPr>
              <a:t>실습</a:t>
            </a:r>
            <a:r>
              <a:rPr lang="en-US" altLang="ko-KR" dirty="0">
                <a:solidFill>
                  <a:srgbClr val="00B050"/>
                </a:solidFill>
              </a:rPr>
              <a:t>. WPF </a:t>
            </a:r>
            <a:r>
              <a:rPr lang="ko-KR" altLang="en-US" dirty="0">
                <a:solidFill>
                  <a:srgbClr val="00B050"/>
                </a:solidFill>
              </a:rPr>
              <a:t>공식 자습서</a:t>
            </a:r>
            <a:r>
              <a:rPr lang="en-US" altLang="ko-KR" dirty="0">
                <a:solidFill>
                  <a:srgbClr val="00B050"/>
                </a:solidFill>
              </a:rPr>
              <a:t>-2</a:t>
            </a:r>
            <a:endParaRPr lang="ko-KR" altLang="en-US" dirty="0">
              <a:solidFill>
                <a:srgbClr val="00B050"/>
              </a:solidFill>
            </a:endParaRP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98717C0-F3BE-023F-9494-A252B27411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01-12(Sun)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C738FD2-126E-A4A0-34E1-FB5E8B745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6ACB17-20E0-1A69-C825-46D3B81AD632}"/>
              </a:ext>
            </a:extLst>
          </p:cNvPr>
          <p:cNvSpPr txBox="1"/>
          <p:nvPr/>
        </p:nvSpPr>
        <p:spPr>
          <a:xfrm>
            <a:off x="728032" y="4098061"/>
            <a:ext cx="1036595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hlinkClick r:id="rId2"/>
              </a:rPr>
              <a:t>https://learn.microsoft.com/ko-kr/dotnet/desktop/wpf/getting-started/walkthrough-my-first-wpf-desktop-application?view=netframeworkdesktop-4.8</a:t>
            </a:r>
            <a:endParaRPr lang="ko-KR" altLang="en-US" sz="24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7E09F24-D34C-D97B-0203-DF34E8AD1F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032" y="1788428"/>
            <a:ext cx="9726975" cy="2169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61433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1F91DF-B2CB-9B0A-089A-E7636D1C9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ScottPlot</a:t>
            </a:r>
            <a:endParaRPr lang="ko-KR" altLang="en-US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EB2918C-1851-B2B5-60C1-B1A81C584C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NuGet</a:t>
            </a:r>
            <a:r>
              <a:rPr lang="ko-KR" altLang="en-US"/>
              <a:t>으로 설치 가능한 무료 차트 생성 라이브러리</a:t>
            </a:r>
            <a:endParaRPr lang="en-US" altLang="ko-KR"/>
          </a:p>
          <a:p>
            <a:r>
              <a:rPr lang="en-US" altLang="ko-KR">
                <a:hlinkClick r:id="rId2"/>
              </a:rPr>
              <a:t>https://scottplot.net/</a:t>
            </a:r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C9F154D-80D0-D2D6-C02A-E28620F996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01-12(Sun)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AAAC558-F07A-2E7F-8713-874FAB29BA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70</a:t>
            </a:fld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F5BDAA7-91AE-3C28-E333-ECBA95059D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0637" y="2641403"/>
            <a:ext cx="6944694" cy="3686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40120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1F91DF-B2CB-9B0A-089A-E7636D1C9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ScottPlot</a:t>
            </a:r>
            <a:endParaRPr lang="ko-KR" altLang="en-US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EB2918C-1851-B2B5-60C1-B1A81C584C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NuGet</a:t>
            </a:r>
            <a:r>
              <a:rPr lang="ko-KR" altLang="en-US"/>
              <a:t>에서 </a:t>
            </a:r>
            <a:r>
              <a:rPr lang="en-US" altLang="ko-KR"/>
              <a:t>scottplot</a:t>
            </a:r>
            <a:r>
              <a:rPr lang="ko-KR" altLang="en-US"/>
              <a:t> 검색하여 설치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C9F154D-80D0-D2D6-C02A-E28620F996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01-12(Sun)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AAAC558-F07A-2E7F-8713-874FAB29BA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71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8F95258-2612-A324-D6FF-281397C3A3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324" y="1704913"/>
            <a:ext cx="7539209" cy="4398432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1975EC5A-70E4-E080-7E7F-722307EFF2F7}"/>
              </a:ext>
            </a:extLst>
          </p:cNvPr>
          <p:cNvSpPr/>
          <p:nvPr/>
        </p:nvSpPr>
        <p:spPr>
          <a:xfrm>
            <a:off x="7282149" y="2787267"/>
            <a:ext cx="793215" cy="286439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2693D9F-9F7E-8579-E336-C189FA78AD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1970" y="1704913"/>
            <a:ext cx="3073706" cy="196100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15C7FBE-F390-2368-B413-E0AA8386F7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1970" y="3904129"/>
            <a:ext cx="3073706" cy="2001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64985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1F91DF-B2CB-9B0A-089A-E7636D1C9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ScottPlot</a:t>
            </a:r>
            <a:endParaRPr lang="ko-KR" altLang="en-US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EB2918C-1851-B2B5-60C1-B1A81C584C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 dirty="0"/>
              <a:t>공식 설치 매뉴얼 </a:t>
            </a:r>
            <a:r>
              <a:rPr lang="en-US" altLang="ko-KR" dirty="0"/>
              <a:t>(Quick Start)</a:t>
            </a:r>
          </a:p>
          <a:p>
            <a:pPr lvl="1"/>
            <a:r>
              <a:rPr lang="en-US" altLang="ko-KR" dirty="0">
                <a:hlinkClick r:id="rId2"/>
              </a:rPr>
              <a:t>https://scottplot.net/quickstart/wpf/</a:t>
            </a:r>
            <a:endParaRPr lang="en-US" altLang="ko-KR" dirty="0"/>
          </a:p>
          <a:p>
            <a:pPr lvl="1"/>
            <a:r>
              <a:rPr lang="en-US" altLang="ko-KR" dirty="0">
                <a:hlinkClick r:id="rId3"/>
              </a:rPr>
              <a:t>https://scottplot.net/quickstart/winforms/</a:t>
            </a:r>
            <a:br>
              <a:rPr lang="en-US" altLang="ko-KR" dirty="0"/>
            </a:br>
            <a:endParaRPr lang="en-US" altLang="ko-KR" dirty="0"/>
          </a:p>
          <a:p>
            <a:r>
              <a:rPr lang="ko-KR" altLang="en-US" dirty="0"/>
              <a:t>공식 </a:t>
            </a:r>
            <a:r>
              <a:rPr lang="ko-KR" altLang="en-US" dirty="0" err="1"/>
              <a:t>쿡북</a:t>
            </a:r>
            <a:r>
              <a:rPr lang="en-US" altLang="ko-KR" dirty="0"/>
              <a:t>(</a:t>
            </a:r>
            <a:r>
              <a:rPr lang="ko-KR" altLang="en-US" dirty="0"/>
              <a:t>예제 소스 코드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>
                <a:hlinkClick r:id="rId4"/>
              </a:rPr>
              <a:t>https://scottplot.net/cookbook/5.0/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/>
              <a:t>공식 데모 프로그램 및 소스코드</a:t>
            </a:r>
            <a:endParaRPr lang="en-US" altLang="ko-KR" dirty="0"/>
          </a:p>
          <a:p>
            <a:pPr lvl="1"/>
            <a:r>
              <a:rPr lang="en-US" altLang="ko-KR" dirty="0">
                <a:hlinkClick r:id="rId5"/>
              </a:rPr>
              <a:t>https://scottplot.net/demo/</a:t>
            </a:r>
            <a:endParaRPr lang="en-US" altLang="ko-KR" dirty="0"/>
          </a:p>
          <a:p>
            <a:pPr lvl="1"/>
            <a:r>
              <a:rPr lang="en-US" altLang="ko-KR" dirty="0">
                <a:hlinkClick r:id="rId6"/>
              </a:rPr>
              <a:t>https://github.com/ScottPlot/ScottPlot/tree/main/src/ScottPlot5/ScottPlot5%20Demos</a:t>
            </a:r>
            <a:br>
              <a:rPr lang="en-US" altLang="ko-KR" dirty="0"/>
            </a:b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C9F154D-80D0-D2D6-C02A-E28620F996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01-12(Sun)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AAAC558-F07A-2E7F-8713-874FAB29BA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320279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1F91DF-B2CB-9B0A-089A-E7636D1C9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B050"/>
                </a:solidFill>
              </a:rPr>
              <a:t>실습</a:t>
            </a:r>
            <a:r>
              <a:rPr lang="en-US" altLang="ko-KR" dirty="0">
                <a:solidFill>
                  <a:srgbClr val="00B050"/>
                </a:solidFill>
              </a:rPr>
              <a:t>. </a:t>
            </a:r>
            <a:r>
              <a:rPr lang="en-US" altLang="ko-KR" dirty="0" err="1">
                <a:solidFill>
                  <a:srgbClr val="00B050"/>
                </a:solidFill>
              </a:rPr>
              <a:t>ScottPlot</a:t>
            </a:r>
            <a:endParaRPr lang="ko-KR" altLang="en-US" dirty="0">
              <a:solidFill>
                <a:srgbClr val="00B050"/>
              </a:solidFill>
            </a:endParaRP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EB2918C-1851-B2B5-60C1-B1A81C584C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ko-KR" altLang="en-US" dirty="0"/>
              <a:t>공식 </a:t>
            </a:r>
            <a:r>
              <a:rPr lang="ko-KR" altLang="en-US" dirty="0" err="1"/>
              <a:t>쿡북</a:t>
            </a:r>
            <a:r>
              <a:rPr lang="en-US" altLang="ko-KR" dirty="0"/>
              <a:t>(</a:t>
            </a:r>
            <a:r>
              <a:rPr lang="ko-KR" altLang="en-US" dirty="0"/>
              <a:t>예제 소스 코드</a:t>
            </a:r>
            <a:r>
              <a:rPr lang="en-US" altLang="ko-KR" dirty="0"/>
              <a:t>)</a:t>
            </a:r>
            <a:r>
              <a:rPr lang="ko-KR" altLang="en-US" dirty="0"/>
              <a:t>에서 아래 내용 실습 </a:t>
            </a:r>
            <a:endParaRPr lang="en-US" altLang="ko-KR" dirty="0"/>
          </a:p>
          <a:p>
            <a:pPr>
              <a:lnSpc>
                <a:spcPct val="120000"/>
              </a:lnSpc>
            </a:pPr>
            <a:r>
              <a:rPr lang="en-US" altLang="ko-KR" dirty="0" err="1"/>
              <a:t>Quickstart</a:t>
            </a:r>
            <a:endParaRPr lang="en-US" altLang="ko-KR" dirty="0"/>
          </a:p>
          <a:p>
            <a:pPr lvl="1">
              <a:lnSpc>
                <a:spcPct val="120000"/>
              </a:lnSpc>
            </a:pPr>
            <a:r>
              <a:rPr lang="en-US" altLang="ko-KR" dirty="0"/>
              <a:t>Scatter Plot</a:t>
            </a:r>
          </a:p>
          <a:p>
            <a:pPr lvl="1">
              <a:lnSpc>
                <a:spcPct val="120000"/>
              </a:lnSpc>
            </a:pPr>
            <a:r>
              <a:rPr lang="en-US" altLang="ko-KR" dirty="0"/>
              <a:t>Signal Plot</a:t>
            </a:r>
          </a:p>
          <a:p>
            <a:pPr lvl="1">
              <a:lnSpc>
                <a:spcPct val="120000"/>
              </a:lnSpc>
            </a:pPr>
            <a:r>
              <a:rPr lang="en-US" altLang="ko-KR" dirty="0"/>
              <a:t>Legend</a:t>
            </a:r>
          </a:p>
          <a:p>
            <a:pPr lvl="1">
              <a:lnSpc>
                <a:spcPct val="120000"/>
              </a:lnSpc>
            </a:pPr>
            <a:r>
              <a:rPr lang="en-US" altLang="ko-KR" dirty="0">
                <a:hlinkClick r:id="rId2"/>
              </a:rPr>
              <a:t>https://scottplot.net/cookbook/5.0/ScottPlotQuickstart/</a:t>
            </a:r>
            <a:endParaRPr lang="en-US" altLang="ko-KR" dirty="0"/>
          </a:p>
          <a:p>
            <a:pPr lvl="1">
              <a:lnSpc>
                <a:spcPct val="120000"/>
              </a:lnSpc>
            </a:pPr>
            <a:endParaRPr lang="en-US" altLang="ko-KR" dirty="0"/>
          </a:p>
          <a:p>
            <a:pPr>
              <a:lnSpc>
                <a:spcPct val="120000"/>
              </a:lnSpc>
            </a:pPr>
            <a:r>
              <a:rPr lang="en-US" altLang="ko-KR" dirty="0"/>
              <a:t>Multi-Axis</a:t>
            </a:r>
          </a:p>
          <a:p>
            <a:pPr lvl="1">
              <a:lnSpc>
                <a:spcPct val="120000"/>
              </a:lnSpc>
            </a:pPr>
            <a:r>
              <a:rPr lang="en-US" altLang="ko-KR" dirty="0"/>
              <a:t>Primary Axes</a:t>
            </a:r>
          </a:p>
          <a:p>
            <a:pPr lvl="1">
              <a:lnSpc>
                <a:spcPct val="120000"/>
              </a:lnSpc>
            </a:pPr>
            <a:r>
              <a:rPr lang="en-US" altLang="ko-KR" dirty="0"/>
              <a:t>Additional Y Axis</a:t>
            </a:r>
          </a:p>
          <a:p>
            <a:pPr lvl="1">
              <a:lnSpc>
                <a:spcPct val="120000"/>
              </a:lnSpc>
            </a:pPr>
            <a:r>
              <a:rPr lang="en-US" altLang="ko-KR" dirty="0">
                <a:hlinkClick r:id="rId3"/>
              </a:rPr>
              <a:t>https://scottplot.net/cookbook/5.0/MultiAxis/</a:t>
            </a:r>
            <a:br>
              <a:rPr lang="en-US" altLang="ko-KR" dirty="0"/>
            </a:b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C9F154D-80D0-D2D6-C02A-E28620F996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01-12(Sun)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AAAC558-F07A-2E7F-8713-874FAB29BA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389004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1F91DF-B2CB-9B0A-089A-E7636D1C9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</a:t>
            </a:r>
            <a:r>
              <a:rPr lang="en-US" altLang="ko-KR" dirty="0"/>
              <a:t>. </a:t>
            </a:r>
            <a:r>
              <a:rPr lang="en-US" altLang="ko-KR" dirty="0" err="1"/>
              <a:t>ScottPlot</a:t>
            </a:r>
            <a:r>
              <a:rPr lang="en-US" altLang="ko-KR" dirty="0"/>
              <a:t> (</a:t>
            </a:r>
            <a:r>
              <a:rPr lang="en-US" altLang="ko-KR" dirty="0" err="1"/>
              <a:t>Winform</a:t>
            </a:r>
            <a:r>
              <a:rPr lang="ko-KR" altLang="en-US" dirty="0"/>
              <a:t> 이용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EB2918C-1851-B2B5-60C1-B1A81C584C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altLang="ko-KR" dirty="0" err="1"/>
              <a:t>ScottPlot</a:t>
            </a:r>
            <a:r>
              <a:rPr lang="en-US" altLang="ko-KR" dirty="0"/>
              <a:t> </a:t>
            </a:r>
            <a:r>
              <a:rPr lang="ko-KR" altLang="en-US" dirty="0"/>
              <a:t>공식 데모 소스 코드에서 적절한 예제 찾기</a:t>
            </a:r>
            <a:endParaRPr lang="en-US" altLang="ko-KR" dirty="0"/>
          </a:p>
          <a:p>
            <a:pPr lvl="1"/>
            <a:r>
              <a:rPr lang="ko-KR" altLang="en-US" dirty="0"/>
              <a:t>한 차트에 여러 개의 </a:t>
            </a:r>
            <a:r>
              <a:rPr lang="en-US" altLang="ko-KR" dirty="0"/>
              <a:t>Axis</a:t>
            </a:r>
            <a:r>
              <a:rPr lang="ko-KR" altLang="en-US" dirty="0"/>
              <a:t>를 표시하는 기능</a:t>
            </a:r>
            <a:endParaRPr lang="en-US" altLang="ko-KR" dirty="0"/>
          </a:p>
          <a:p>
            <a:pPr lvl="1"/>
            <a:r>
              <a:rPr lang="ko-KR" altLang="en-US" dirty="0"/>
              <a:t>격자가 없는 배경을 사용하는 기능</a:t>
            </a:r>
            <a:endParaRPr lang="en-US" altLang="ko-KR" dirty="0"/>
          </a:p>
          <a:p>
            <a:pPr lvl="1"/>
            <a:r>
              <a:rPr lang="ko-KR" altLang="en-US" dirty="0"/>
              <a:t>마우스 움직임에 따라 차트의 </a:t>
            </a:r>
            <a:r>
              <a:rPr lang="en-US" altLang="ko-KR" dirty="0"/>
              <a:t>X, Y </a:t>
            </a:r>
            <a:r>
              <a:rPr lang="ko-KR" altLang="en-US" dirty="0"/>
              <a:t>값을 표시하는 기능</a:t>
            </a:r>
            <a:endParaRPr lang="en-US" altLang="ko-KR" dirty="0"/>
          </a:p>
          <a:p>
            <a:pPr lvl="1"/>
            <a:r>
              <a:rPr lang="ko-KR" altLang="en-US" dirty="0"/>
              <a:t>차트 위에 말풍선</a:t>
            </a:r>
            <a:r>
              <a:rPr lang="en-US" altLang="ko-KR" dirty="0"/>
              <a:t>(callout)</a:t>
            </a:r>
            <a:r>
              <a:rPr lang="ko-KR" altLang="en-US" dirty="0"/>
              <a:t>을 띄우는 기능</a:t>
            </a:r>
            <a:br>
              <a:rPr lang="en-US" altLang="ko-KR" dirty="0"/>
            </a:b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r>
              <a:rPr lang="ko-KR" altLang="en-US" dirty="0"/>
              <a:t>위 기능이 모두 합쳐진 하나의 차트를 만들기</a:t>
            </a:r>
            <a:endParaRPr lang="en-US" altLang="ko-KR" dirty="0"/>
          </a:p>
          <a:p>
            <a:pPr lvl="1"/>
            <a:r>
              <a:rPr lang="ko-KR" altLang="en-US" dirty="0"/>
              <a:t>차트 데이터의 내용은 무관함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C9F154D-80D0-D2D6-C02A-E28620F996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01-12(Sun)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AAAC558-F07A-2E7F-8713-874FAB29BA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81574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5D0C86-D95A-2B20-471F-DC46DDDBE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SW </a:t>
            </a:r>
            <a:r>
              <a:rPr lang="ko-KR" altLang="en-US" dirty="0"/>
              <a:t>디자인 패턴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637BFCD-7ABF-A996-5D56-7ADB2E33BC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소프트웨어 개발에 있어 발생하는 문제들에 대한 일반적인 해결책</a:t>
            </a:r>
            <a:endParaRPr lang="en-US" altLang="ko-KR" dirty="0"/>
          </a:p>
          <a:p>
            <a:r>
              <a:rPr lang="ko-KR" altLang="en-US" dirty="0"/>
              <a:t>특정 문맥</a:t>
            </a:r>
            <a:r>
              <a:rPr lang="en-US" altLang="ko-KR" dirty="0"/>
              <a:t>(</a:t>
            </a:r>
            <a:r>
              <a:rPr lang="ko-KR" altLang="en-US" dirty="0"/>
              <a:t>소스코드 구조</a:t>
            </a:r>
            <a:r>
              <a:rPr lang="en-US" altLang="ko-KR" dirty="0"/>
              <a:t>)</a:t>
            </a:r>
            <a:r>
              <a:rPr lang="ko-KR" altLang="en-US" dirty="0"/>
              <a:t>에서 발생하는 설계 문제를 해결</a:t>
            </a:r>
            <a:endParaRPr lang="en-US" altLang="ko-KR" dirty="0"/>
          </a:p>
          <a:p>
            <a:r>
              <a:rPr lang="ko-KR" altLang="en-US" dirty="0"/>
              <a:t>설계 과정에 대한 가이드 또는 지침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자주 발생하는 문제들에 대해 미리 특정한 패턴을 만들어둔 것 </a:t>
            </a:r>
            <a:endParaRPr lang="en-US" altLang="ko-KR" dirty="0"/>
          </a:p>
          <a:p>
            <a:r>
              <a:rPr lang="ko-KR" altLang="en-US" dirty="0"/>
              <a:t>주로 클래스 정의</a:t>
            </a:r>
            <a:r>
              <a:rPr lang="en-US" altLang="ko-KR" dirty="0"/>
              <a:t>, </a:t>
            </a:r>
            <a:r>
              <a:rPr lang="ko-KR" altLang="en-US" dirty="0"/>
              <a:t>클래스 설계</a:t>
            </a:r>
            <a:r>
              <a:rPr lang="en-US" altLang="ko-KR" dirty="0"/>
              <a:t>, </a:t>
            </a:r>
            <a:r>
              <a:rPr lang="ko-KR" altLang="en-US" dirty="0"/>
              <a:t>상속 관계</a:t>
            </a:r>
            <a:r>
              <a:rPr lang="en-US" altLang="ko-KR" dirty="0"/>
              <a:t> </a:t>
            </a:r>
            <a:r>
              <a:rPr lang="ko-KR" altLang="en-US" dirty="0"/>
              <a:t>등에 있어서 특정한 소스 코드 작성 방식을 말함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A8E54F8-35BD-8A3B-CA0C-D795B3D9C2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01-12(Sun)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1355E91-E4A6-A012-02A9-E599C06DB8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09071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D38B02-F364-386E-B2BA-0C5AE68CA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SW </a:t>
            </a:r>
            <a:r>
              <a:rPr lang="ko-KR" altLang="en-US" dirty="0"/>
              <a:t>디자인 패턴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CD3EA6F-1C78-E45D-A694-B7D7AB2259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다양한 상황에 대한 해결 방법</a:t>
            </a:r>
            <a:r>
              <a:rPr lang="en-US" altLang="ko-KR" dirty="0"/>
              <a:t>(</a:t>
            </a:r>
            <a:r>
              <a:rPr lang="ko-KR" altLang="en-US" dirty="0"/>
              <a:t>디자인 패턴</a:t>
            </a:r>
            <a:r>
              <a:rPr lang="en-US" altLang="ko-KR" dirty="0"/>
              <a:t>)</a:t>
            </a:r>
            <a:r>
              <a:rPr lang="ko-KR" altLang="en-US" dirty="0"/>
              <a:t>이 있음</a:t>
            </a:r>
            <a:endParaRPr lang="en-US" altLang="ko-KR" dirty="0"/>
          </a:p>
          <a:p>
            <a:pPr lvl="1"/>
            <a:r>
              <a:rPr lang="en-US" altLang="ko-KR" dirty="0">
                <a:solidFill>
                  <a:srgbClr val="00B050"/>
                </a:solidFill>
              </a:rPr>
              <a:t>Singleton</a:t>
            </a:r>
            <a:r>
              <a:rPr lang="en-US" altLang="ko-KR" dirty="0"/>
              <a:t>: </a:t>
            </a:r>
            <a:r>
              <a:rPr lang="ko-KR" altLang="en-US" dirty="0"/>
              <a:t>한 클래스의 인스턴스가 오직 하나만 존재하도록 보장</a:t>
            </a:r>
            <a:endParaRPr lang="en-US" altLang="ko-KR" dirty="0"/>
          </a:p>
          <a:p>
            <a:pPr lvl="1"/>
            <a:r>
              <a:rPr lang="en-US" altLang="ko-KR" dirty="0"/>
              <a:t>Prototype:</a:t>
            </a:r>
            <a:r>
              <a:rPr lang="ko-KR" altLang="en-US" dirty="0"/>
              <a:t> 기존 객체를 복제하여 새로운 객체를 생성</a:t>
            </a:r>
            <a:endParaRPr lang="en-US" altLang="ko-KR" dirty="0"/>
          </a:p>
          <a:p>
            <a:pPr lvl="1"/>
            <a:r>
              <a:rPr lang="en-US" altLang="ko-KR" dirty="0"/>
              <a:t>Adapter: </a:t>
            </a:r>
            <a:r>
              <a:rPr lang="ko-KR" altLang="en-US" dirty="0"/>
              <a:t>호환되지 않는 인터페이스를 가진 클래스들이 함께 작동할 수 있도록 함</a:t>
            </a:r>
            <a:endParaRPr lang="en-US" altLang="ko-KR" dirty="0"/>
          </a:p>
          <a:p>
            <a:pPr lvl="1"/>
            <a:r>
              <a:rPr lang="en-US" altLang="ko-KR" dirty="0"/>
              <a:t>Bridge: </a:t>
            </a:r>
            <a:r>
              <a:rPr lang="ko-KR" altLang="en-US" dirty="0"/>
              <a:t>추상화</a:t>
            </a:r>
            <a:r>
              <a:rPr lang="en-US" altLang="ko-KR" dirty="0"/>
              <a:t>(Abstract)</a:t>
            </a:r>
            <a:r>
              <a:rPr lang="ko-KR" altLang="en-US" dirty="0"/>
              <a:t>와 구현을 분리하여</a:t>
            </a:r>
            <a:r>
              <a:rPr lang="en-US" altLang="ko-KR" dirty="0"/>
              <a:t>, </a:t>
            </a:r>
            <a:r>
              <a:rPr lang="ko-KR" altLang="en-US" dirty="0"/>
              <a:t>독립적으로 변형될 수 있게 함</a:t>
            </a:r>
            <a:endParaRPr lang="en-US" altLang="ko-KR" dirty="0"/>
          </a:p>
          <a:p>
            <a:pPr lvl="1"/>
            <a:r>
              <a:rPr lang="en-US" altLang="ko-KR" dirty="0"/>
              <a:t>Interpreter: </a:t>
            </a:r>
            <a:r>
              <a:rPr lang="ko-KR" altLang="en-US" dirty="0"/>
              <a:t>주어진 언어의 문법에 대한 표현을 정의하고 문장을 해석</a:t>
            </a:r>
            <a:endParaRPr lang="en-US" altLang="ko-KR" dirty="0"/>
          </a:p>
          <a:p>
            <a:pPr lvl="1"/>
            <a:r>
              <a:rPr lang="en-US" altLang="ko-KR" dirty="0"/>
              <a:t>State: </a:t>
            </a:r>
            <a:r>
              <a:rPr lang="ko-KR" altLang="en-US" dirty="0"/>
              <a:t>객체의 내부 상태에 따라 객체의 행동을 변경</a:t>
            </a:r>
            <a:endParaRPr lang="en-US" altLang="ko-KR" dirty="0"/>
          </a:p>
          <a:p>
            <a:pPr lvl="1"/>
            <a:r>
              <a:rPr lang="en-US" altLang="ko-KR" dirty="0"/>
              <a:t>Strategy: </a:t>
            </a:r>
            <a:r>
              <a:rPr lang="ko-KR" altLang="en-US" dirty="0"/>
              <a:t>알고리즘을 객체의 행동으로 </a:t>
            </a:r>
            <a:r>
              <a:rPr lang="ko-KR" altLang="en-US" dirty="0" err="1"/>
              <a:t>캡슐화하여</a:t>
            </a:r>
            <a:r>
              <a:rPr lang="ko-KR" altLang="en-US" dirty="0"/>
              <a:t> 동일한 기능을 하는 다른 알고리즘으로 교체할 수 있게 함</a:t>
            </a:r>
            <a:endParaRPr lang="en-US" altLang="ko-KR" dirty="0"/>
          </a:p>
          <a:p>
            <a:pPr lvl="1"/>
            <a:r>
              <a:rPr lang="en-US" altLang="ko-KR" dirty="0"/>
              <a:t>Iterator: </a:t>
            </a:r>
            <a:r>
              <a:rPr lang="ko-KR" altLang="en-US" dirty="0"/>
              <a:t>컬렉션 내의 요소를 순차적으로 접근하는 방법을 제공</a:t>
            </a:r>
            <a:endParaRPr lang="en-US" altLang="ko-KR" dirty="0"/>
          </a:p>
          <a:p>
            <a:pPr lvl="1"/>
            <a:r>
              <a:rPr lang="en-US" altLang="ko-KR" dirty="0"/>
              <a:t>...</a:t>
            </a:r>
          </a:p>
          <a:p>
            <a:pPr lvl="1"/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92842D5-8D65-4182-449D-5EE6395D42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01-12(Sun)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A50545B-E805-FC27-89DE-0CF6B963AD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8821868"/>
      </p:ext>
    </p:extLst>
  </p:cSld>
  <p:clrMapOvr>
    <a:masterClrMapping/>
  </p:clrMapOvr>
</p:sld>
</file>

<file path=ppt/theme/theme1.xml><?xml version="1.0" encoding="utf-8"?>
<a:theme xmlns:a="http://schemas.openxmlformats.org/drawingml/2006/main" name="코딩온템플릿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4">
      <a:majorFont>
        <a:latin typeface="AppleSDGothicNeoH00"/>
        <a:ea typeface="AppleSDGothicNeoH00"/>
        <a:cs typeface=""/>
      </a:majorFont>
      <a:minorFont>
        <a:latin typeface="AppleSDGothicNeoB00"/>
        <a:ea typeface="AppleSDGothicNeoB00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02_Table_form.pptx" id="{2AAAD8C5-45B4-4401-8A6D-D767585F442D}" vid="{6C13ED7D-2711-4F90-B94D-5F82A1624D91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7782</TotalTime>
  <Words>3096</Words>
  <Application>Microsoft Office PowerPoint</Application>
  <PresentationFormat>와이드스크린</PresentationFormat>
  <Paragraphs>578</Paragraphs>
  <Slides>74</Slides>
  <Notes>17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74</vt:i4>
      </vt:variant>
    </vt:vector>
  </HeadingPairs>
  <TitlesOfParts>
    <vt:vector size="80" baseType="lpstr">
      <vt:lpstr>Arial</vt:lpstr>
      <vt:lpstr>맑은 고딕</vt:lpstr>
      <vt:lpstr>AppleSDGothicNeoH00</vt:lpstr>
      <vt:lpstr>나눔바른고딕</vt:lpstr>
      <vt:lpstr>AppleSDGothicNeoB00</vt:lpstr>
      <vt:lpstr>코딩온템플릿</vt:lpstr>
      <vt:lpstr>    x</vt:lpstr>
      <vt:lpstr>C# WPF</vt:lpstr>
      <vt:lpstr>WPF란?</vt:lpstr>
      <vt:lpstr>WPF vs WinForm</vt:lpstr>
      <vt:lpstr>WPF 그래픽 표현</vt:lpstr>
      <vt:lpstr>실습. WPF 공식 자습서-1</vt:lpstr>
      <vt:lpstr>실습. WPF 공식 자습서-2</vt:lpstr>
      <vt:lpstr>SW 디자인 패턴</vt:lpstr>
      <vt:lpstr>SW 디자인 패턴</vt:lpstr>
      <vt:lpstr>Singleton 패턴</vt:lpstr>
      <vt:lpstr>MVC 패턴</vt:lpstr>
      <vt:lpstr>MVC 패턴</vt:lpstr>
      <vt:lpstr>MVVM 패턴</vt:lpstr>
      <vt:lpstr>MVVM 패턴</vt:lpstr>
      <vt:lpstr>WPF MVVM 패턴</vt:lpstr>
      <vt:lpstr>연습. WPF MVVM 패턴 따라해보기 </vt:lpstr>
      <vt:lpstr>XAML</vt:lpstr>
      <vt:lpstr>XAML</vt:lpstr>
      <vt:lpstr>WPF 프로젝트 생성</vt:lpstr>
      <vt:lpstr>WPF 프로젝트 생성</vt:lpstr>
      <vt:lpstr>릴리즈 빌드</vt:lpstr>
      <vt:lpstr>릴리즈 빌드</vt:lpstr>
      <vt:lpstr>릴리즈 빌드</vt:lpstr>
      <vt:lpstr>dll 만들기</vt:lpstr>
      <vt:lpstr>dll 가져오기</vt:lpstr>
      <vt:lpstr>실습. 계산기 릴리즈</vt:lpstr>
      <vt:lpstr>WPF 크로스 스레드 해결</vt:lpstr>
      <vt:lpstr>WPF 도구상자 </vt:lpstr>
      <vt:lpstr>도구상자 - 이미지</vt:lpstr>
      <vt:lpstr>도구상자 - 이미지</vt:lpstr>
      <vt:lpstr>도구상자 - 이미지</vt:lpstr>
      <vt:lpstr>도구상자 - 이미지</vt:lpstr>
      <vt:lpstr>번외_ URI 란?</vt:lpstr>
      <vt:lpstr>번외_ URI 란?</vt:lpstr>
      <vt:lpstr>번외_ Build Action 이란?</vt:lpstr>
      <vt:lpstr>번외_ 버튼 이미지 바꾸기</vt:lpstr>
      <vt:lpstr>번외_ 버튼 이미지 바꾸기</vt:lpstr>
      <vt:lpstr>번외_ 버튼 이미지 바꾸기</vt:lpstr>
      <vt:lpstr>번외_ 버튼 이미지 바꾸기</vt:lpstr>
      <vt:lpstr>실습. 이미지 버튼</vt:lpstr>
      <vt:lpstr>도구상자 – DataGrid</vt:lpstr>
      <vt:lpstr>도구상자 - GridBox</vt:lpstr>
      <vt:lpstr>도구상자 - GridBox</vt:lpstr>
      <vt:lpstr>도구상자 - GridBox</vt:lpstr>
      <vt:lpstr>도구상자 - GridBox</vt:lpstr>
      <vt:lpstr>도구상자 - GridBox</vt:lpstr>
      <vt:lpstr>실습. DataGrid</vt:lpstr>
      <vt:lpstr>도구상자 - 기본 기능 종합</vt:lpstr>
      <vt:lpstr>도구상자 - 탭 컨트롤</vt:lpstr>
      <vt:lpstr>도구상자 - 그룹 박스</vt:lpstr>
      <vt:lpstr>도구상자 - 라디오 버튼</vt:lpstr>
      <vt:lpstr>도구상자 - 라디오 버튼</vt:lpstr>
      <vt:lpstr>도구상자 - 슬라이더</vt:lpstr>
      <vt:lpstr>실습. 컬러 슬라이더</vt:lpstr>
      <vt:lpstr>실습3. 컬러 슬라이더</vt:lpstr>
      <vt:lpstr>도구상자 - 체크 박스</vt:lpstr>
      <vt:lpstr>도구상자 - 콤보 박스</vt:lpstr>
      <vt:lpstr>도구상자 - 리스트 박스</vt:lpstr>
      <vt:lpstr>도구상자 - 리스트 박스 응용 - 데이터 바인딩</vt:lpstr>
      <vt:lpstr>도구상자 - 리스트 박스 응용 - 데이터 바인딩</vt:lpstr>
      <vt:lpstr>도구상자 - 웹 브라우저(IE)</vt:lpstr>
      <vt:lpstr>도구상자 - 웹 브라우저(Edge)</vt:lpstr>
      <vt:lpstr>실습. 심플한 웹 브라우저</vt:lpstr>
      <vt:lpstr>실습. 심플한 웹 브라우저</vt:lpstr>
      <vt:lpstr>실습. 심플한 웹 브라우저</vt:lpstr>
      <vt:lpstr>C# WPF NuGet ScottPlot.NET</vt:lpstr>
      <vt:lpstr>NuGet 이란?</vt:lpstr>
      <vt:lpstr>Visual Studio - NuGet 사용법</vt:lpstr>
      <vt:lpstr>Visual Studio - NuGet 사용법</vt:lpstr>
      <vt:lpstr>ScottPlot</vt:lpstr>
      <vt:lpstr>ScottPlot</vt:lpstr>
      <vt:lpstr>ScottPlot</vt:lpstr>
      <vt:lpstr>실습. ScottPlot</vt:lpstr>
      <vt:lpstr>실습. ScottPlot (Winform 이용)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김규리</dc:creator>
  <cp:lastModifiedBy>석화 정</cp:lastModifiedBy>
  <cp:revision>1333</cp:revision>
  <dcterms:created xsi:type="dcterms:W3CDTF">2022-06-26T11:10:22Z</dcterms:created>
  <dcterms:modified xsi:type="dcterms:W3CDTF">2025-01-12T12:05:58Z</dcterms:modified>
</cp:coreProperties>
</file>